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59" r:id="rId3"/>
  </p:sldMasterIdLst>
  <p:notesMasterIdLst>
    <p:notesMasterId r:id="rId19"/>
  </p:notesMasterIdLst>
  <p:handoutMasterIdLst>
    <p:handoutMasterId r:id="rId20"/>
  </p:handoutMasterIdLst>
  <p:sldIdLst>
    <p:sldId id="411" r:id="rId4"/>
    <p:sldId id="453" r:id="rId5"/>
    <p:sldId id="455" r:id="rId6"/>
    <p:sldId id="420" r:id="rId7"/>
    <p:sldId id="464" r:id="rId8"/>
    <p:sldId id="458" r:id="rId9"/>
    <p:sldId id="429" r:id="rId10"/>
    <p:sldId id="432" r:id="rId11"/>
    <p:sldId id="435" r:id="rId12"/>
    <p:sldId id="465" r:id="rId13"/>
    <p:sldId id="438" r:id="rId14"/>
    <p:sldId id="466" r:id="rId15"/>
    <p:sldId id="467" r:id="rId16"/>
    <p:sldId id="456" r:id="rId17"/>
    <p:sldId id="468" r:id="rId1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2E510"/>
    <a:srgbClr val="0C00FF"/>
    <a:srgbClr val="0000FF"/>
    <a:srgbClr val="BD8915"/>
    <a:srgbClr val="2762A6"/>
    <a:srgbClr val="663300"/>
    <a:srgbClr val="005A9E"/>
    <a:srgbClr val="FF00FF"/>
    <a:srgbClr val="EDE8D5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01" autoAdjust="0"/>
  </p:normalViewPr>
  <p:slideViewPr>
    <p:cSldViewPr>
      <p:cViewPr>
        <p:scale>
          <a:sx n="100" d="100"/>
          <a:sy n="100" d="100"/>
        </p:scale>
        <p:origin x="-1120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A0C77A-B536-8845-BBC5-03EFDEC8C8F1}" type="datetime1">
              <a:rPr lang="en-US"/>
              <a:pPr>
                <a:defRPr/>
              </a:pPr>
              <a:t>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F28840-A8F5-574D-88AE-667D9F642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7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  <a:cs typeface="Arial" charset="0"/>
              </a:defRPr>
            </a:lvl1pPr>
          </a:lstStyle>
          <a:p>
            <a:fld id="{1D6F5275-85F8-0A40-82D4-5137B85C119E}" type="datetime1">
              <a:rPr lang="en-US"/>
              <a:pPr/>
              <a:t>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  <a:cs typeface="Arial" charset="0"/>
              </a:defRPr>
            </a:lvl1pPr>
          </a:lstStyle>
          <a:p>
            <a:fld id="{EFE1D653-E74E-E641-9A21-B1CB1702A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0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know now</a:t>
            </a:r>
            <a:r>
              <a:rPr lang="en-US" baseline="0" dirty="0" smtClean="0"/>
              <a:t> that we did not know in 2011 when the project began?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1D653-E74E-E641-9A21-B1CB1702A3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hours apart, the relationship between reflected</a:t>
            </a:r>
            <a:r>
              <a:rPr lang="en-US" baseline="0" dirty="0" smtClean="0"/>
              <a:t> radiance and PM2.5 varies quite a bit?  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90879-E5F7-42A5-878C-0DE9BA9BDE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84BD-1DFA-4CC7-AF48-BF1BD8B2A1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84BD-1DFA-4CC7-AF48-BF1BD8B2A1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45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84BD-1DFA-4CC7-AF48-BF1BD8B2A10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OVER-A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hcrawfo\AppData\Local\Microsoft\Windows\Temporary Internet Files\Content.Outlook\TOUTOY28\discover-aq_ppt_header_3_v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3AD99-FB24-7142-851B-32F60A6CF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59B6-8D37-914C-A4F8-38369E451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0EE9-7246-EA4C-95A3-6CBF0524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2D027-52B1-F146-A68D-B20D829FFE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6D6E6-67A2-0D49-9F26-F5883F768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B4361-795A-7442-ADE3-C6A9691BE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F098-903F-524A-881F-33ED9C08B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60E4D-A7D4-C24B-9A65-6F0C0D46D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ACF6-0B7B-0B44-8586-ADF96D6AB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C929D-1A50-8349-B72C-C3607DFC9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72C36-CAEA-1C46-9CEE-8BAF28888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FB87-6510-AE4C-BE66-C9774B16E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4BB01-CAF1-014F-B9F0-F6522295F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30E12-739D-5A46-BD40-966029CCC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9AB56-CF34-5D42-AE77-CFB4E458B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2699E-4037-9040-97B9-7958ECF3E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CDBAF-E604-BD46-87AE-BB064C2CD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AAC92-44E5-A04A-AA74-729C9F7F6B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362C7-F8B1-934B-8756-1170BB2E9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67DC1-A093-DA49-A45B-E3AB982FE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940FA-0E89-7549-8EB1-DFCB9F9BE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BF223-B73B-7744-8B37-935522379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7491-953A-A443-A1FA-815DAF2C5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32B2F-B893-ED43-9165-002E25584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16EC6-ED33-2A4B-B874-77D61DDD40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4EB44-9B40-E442-9EA1-97F7DAF1D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5A65B-F39B-1145-8EC0-6AA57CFF1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81F7-61CE-7546-96D2-1A183CEB2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56E7F-5982-4B41-B207-B45D461E9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528F-BD09-9448-8A33-A534A660F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hcrawfo\AppData\Local\Microsoft\Windows\Temporary Internet Files\Content.Outlook\TOUTOY28\discover-aq_ppt_header_3_v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15E0-B118-204B-A6B7-7EE5CEE9F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8600-76E7-EB4F-A40F-618B3E0E9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B343-65E9-FB44-81EB-D8383B6B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DE8D5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55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December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16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AGU 2014 </a:t>
            </a:r>
            <a:r>
              <a:rPr lang="en-US" dirty="0" smtClean="0">
                <a:solidFill>
                  <a:srgbClr val="2762A6"/>
                </a:solidFill>
                <a:cs typeface=""/>
              </a:rPr>
              <a:t>A24B-01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467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830E54-E07D-8940-9E17-2057BE4BE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C:\Users\jhcrawfo\AppData\Local\Microsoft\Windows\Temporary Internet Files\Content.Outlook\TOUTOY28\discover-aq_ppt_header_3_v2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52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EDE8D5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3A296E07-0B9A-7A48-930F-5552847166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EDE8D5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8D83B2ED-29DB-6F4C-B2E3-A074DDB61F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241DB-AAE1-2744-A25B-2A0F3AC101A5}" type="slidenum">
              <a:rPr lang="en-US">
                <a:latin typeface="+mj-lt"/>
                <a:cs typeface=""/>
              </a:rPr>
              <a:pPr>
                <a:defRPr/>
              </a:pPr>
              <a:t>1</a:t>
            </a:fld>
            <a:endParaRPr lang="en-US">
              <a:latin typeface="+mj-lt"/>
              <a:cs typeface=""/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2762A6"/>
                </a:solidFill>
                <a:latin typeface="+mj-lt"/>
                <a:cs typeface=""/>
              </a:rPr>
              <a:t>Relating </a:t>
            </a:r>
            <a:r>
              <a:rPr lang="en-US" sz="4000" dirty="0">
                <a:solidFill>
                  <a:srgbClr val="2762A6"/>
                </a:solidFill>
                <a:latin typeface="+mj-lt"/>
                <a:cs typeface=""/>
              </a:rPr>
              <a:t>Aerosol Profile and Column Measurements to Surface Concentrations: </a:t>
            </a:r>
            <a:endParaRPr lang="en-US" sz="4000" dirty="0" smtClean="0">
              <a:solidFill>
                <a:srgbClr val="2762A6"/>
              </a:solidFill>
              <a:latin typeface="+mj-lt"/>
              <a:cs typeface=""/>
            </a:endParaRPr>
          </a:p>
          <a:p>
            <a:pPr algn="ctr"/>
            <a:r>
              <a:rPr lang="en-US" sz="4000" dirty="0" smtClean="0">
                <a:solidFill>
                  <a:srgbClr val="0000FF"/>
                </a:solidFill>
                <a:latin typeface="+mj-lt"/>
                <a:cs typeface=""/>
              </a:rPr>
              <a:t>What 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"/>
              </a:rPr>
              <a:t>Have We </a:t>
            </a:r>
            <a:r>
              <a:rPr lang="en-US" sz="4000" dirty="0" smtClean="0">
                <a:solidFill>
                  <a:srgbClr val="0000FF"/>
                </a:solidFill>
                <a:latin typeface="+mj-lt"/>
                <a:cs typeface=""/>
              </a:rPr>
              <a:t>Learned</a:t>
            </a:r>
          </a:p>
          <a:p>
            <a:pPr algn="ctr"/>
            <a:r>
              <a:rPr lang="en-US" sz="4000" dirty="0" smtClean="0">
                <a:solidFill>
                  <a:srgbClr val="0000FF"/>
                </a:solidFill>
                <a:latin typeface="+mj-lt"/>
                <a:cs typeface="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"/>
              </a:rPr>
              <a:t>from Discover-</a:t>
            </a:r>
            <a:r>
              <a:rPr lang="en-US" sz="4000" dirty="0" smtClean="0">
                <a:solidFill>
                  <a:srgbClr val="0000FF"/>
                </a:solidFill>
                <a:latin typeface="+mj-lt"/>
                <a:cs typeface=""/>
              </a:rPr>
              <a:t>AQ</a:t>
            </a:r>
            <a:r>
              <a:rPr lang="en-US" sz="4000" dirty="0">
                <a:solidFill>
                  <a:srgbClr val="0000FF"/>
                </a:solidFill>
                <a:latin typeface="+mj-lt"/>
                <a:cs typeface=""/>
              </a:rPr>
              <a:t>?</a:t>
            </a:r>
            <a:r>
              <a:rPr lang="en-US" sz="4000" dirty="0" smtClean="0">
                <a:solidFill>
                  <a:srgbClr val="0000FF"/>
                </a:solidFill>
                <a:latin typeface="+mj-lt"/>
                <a:cs typeface=""/>
              </a:rPr>
              <a:t> </a:t>
            </a:r>
            <a:endParaRPr lang="en-US" sz="4000" dirty="0">
              <a:solidFill>
                <a:srgbClr val="0000FF"/>
              </a:solidFill>
              <a:latin typeface="+mj-lt"/>
              <a:cs typeface=""/>
            </a:endParaRPr>
          </a:p>
          <a:p>
            <a:endParaRPr lang="en-US" sz="4000" dirty="0">
              <a:solidFill>
                <a:srgbClr val="2762A6"/>
              </a:solidFill>
              <a:latin typeface="+mj-lt"/>
              <a:cs typeface="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533400" y="4114800"/>
            <a:ext cx="838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2762A6"/>
                </a:solidFill>
                <a:latin typeface="+mj-lt"/>
                <a:cs typeface=""/>
              </a:rPr>
              <a:t>Raymond </a:t>
            </a:r>
            <a:r>
              <a:rPr lang="en-US" sz="3200" dirty="0" smtClean="0">
                <a:solidFill>
                  <a:srgbClr val="2762A6"/>
                </a:solidFill>
                <a:latin typeface="+mj-lt"/>
                <a:cs typeface=""/>
              </a:rPr>
              <a:t>Hoff</a:t>
            </a:r>
          </a:p>
          <a:p>
            <a:pPr algn="ctr"/>
            <a:endParaRPr lang="en-US" sz="3200" dirty="0" smtClean="0">
              <a:solidFill>
                <a:srgbClr val="2762A6"/>
              </a:solidFill>
              <a:latin typeface="+mj-lt"/>
              <a:cs typeface=""/>
            </a:endParaRPr>
          </a:p>
          <a:p>
            <a:pPr algn="ctr"/>
            <a:r>
              <a:rPr lang="en-US" sz="3200" dirty="0" smtClean="0">
                <a:solidFill>
                  <a:srgbClr val="2762A6"/>
                </a:solidFill>
                <a:latin typeface="+mj-lt"/>
                <a:cs typeface=""/>
              </a:rPr>
              <a:t>University </a:t>
            </a:r>
            <a:r>
              <a:rPr lang="en-US" sz="3200" dirty="0">
                <a:solidFill>
                  <a:srgbClr val="2762A6"/>
                </a:solidFill>
                <a:latin typeface="+mj-lt"/>
                <a:cs typeface=""/>
              </a:rPr>
              <a:t>of Maryland,</a:t>
            </a:r>
          </a:p>
          <a:p>
            <a:pPr algn="ctr"/>
            <a:r>
              <a:rPr lang="en-US" sz="3200" dirty="0">
                <a:solidFill>
                  <a:srgbClr val="2762A6"/>
                </a:solidFill>
                <a:latin typeface="+mj-lt"/>
                <a:cs typeface=""/>
              </a:rPr>
              <a:t> Baltimore County (UMBC)</a:t>
            </a:r>
          </a:p>
          <a:p>
            <a:pPr algn="ctr"/>
            <a:r>
              <a:rPr lang="en-US" sz="3200" dirty="0" err="1">
                <a:solidFill>
                  <a:srgbClr val="2762A6"/>
                </a:solidFill>
                <a:latin typeface="+mj-lt"/>
                <a:cs typeface=""/>
              </a:rPr>
              <a:t>hoff@umbc.edu</a:t>
            </a:r>
            <a:endParaRPr lang="en-US" sz="3200" dirty="0">
              <a:solidFill>
                <a:srgbClr val="2762A6"/>
              </a:solidFill>
              <a:latin typeface="+mj-lt"/>
              <a:cs typeface="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4887099"/>
            <a:ext cx="4831776" cy="1932801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TextBox 85"/>
          <p:cNvSpPr txBox="1">
            <a:spLocks noChangeArrowheads="1"/>
          </p:cNvSpPr>
          <p:nvPr/>
        </p:nvSpPr>
        <p:spPr bwMode="auto">
          <a:xfrm>
            <a:off x="304800" y="838200"/>
            <a:ext cx="3657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Maryland:</a:t>
            </a:r>
          </a:p>
          <a:p>
            <a:pPr marL="228600" indent="-228600"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Aerosol composed primarily of organics and ammonium sulfate</a:t>
            </a:r>
          </a:p>
          <a:p>
            <a:pPr marL="228600" indent="-228600"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Hygroscopicity driven by organic mass contribution</a:t>
            </a:r>
          </a:p>
          <a:p>
            <a:pPr marL="228600" indent="-228600"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Consistent vertical distribution of aerosols with haze layer heights of ~ 7000 </a:t>
            </a:r>
            <a:r>
              <a:rPr lang="en-US" sz="2000" dirty="0" err="1" smtClean="0">
                <a:latin typeface="Calibri" pitchFamily="34" charset="0"/>
              </a:rPr>
              <a:t>ft</a:t>
            </a:r>
            <a:r>
              <a:rPr lang="en-US" sz="2000" dirty="0" smtClean="0">
                <a:latin typeface="Calibri" pitchFamily="34" charset="0"/>
              </a:rPr>
              <a:t>  (2km)</a:t>
            </a:r>
          </a:p>
        </p:txBody>
      </p:sp>
      <p:sp>
        <p:nvSpPr>
          <p:cNvPr id="9" name="TextBox 85"/>
          <p:cNvSpPr txBox="1">
            <a:spLocks noChangeArrowheads="1"/>
          </p:cNvSpPr>
          <p:nvPr/>
        </p:nvSpPr>
        <p:spPr bwMode="auto">
          <a:xfrm>
            <a:off x="1828800" y="2286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/>
            <a:r>
              <a:rPr lang="en-US" sz="2400" b="1" dirty="0" smtClean="0">
                <a:solidFill>
                  <a:schemeClr val="accent2"/>
                </a:solidFill>
                <a:latin typeface="Calibri" pitchFamily="34" charset="0"/>
              </a:rPr>
              <a:t>In Situ AOD-to-PM in Maryland &amp; California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876800"/>
            <a:ext cx="2202959" cy="1828800"/>
          </a:xfrm>
          <a:prstGeom prst="rect">
            <a:avLst/>
          </a:prstGeom>
          <a:ln w="50800">
            <a:solidFill>
              <a:srgbClr val="3399FF"/>
            </a:solidFill>
            <a:miter lim="8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5029200"/>
            <a:ext cx="2030258" cy="1662545"/>
          </a:xfrm>
          <a:prstGeom prst="rect">
            <a:avLst/>
          </a:prstGeom>
          <a:solidFill>
            <a:schemeClr val="bg1"/>
          </a:solidFill>
          <a:ln w="50800">
            <a:noFill/>
            <a:miter lim="800000"/>
          </a:ln>
        </p:spPr>
      </p:pic>
      <p:sp>
        <p:nvSpPr>
          <p:cNvPr id="15" name="TextBox 85"/>
          <p:cNvSpPr txBox="1">
            <a:spLocks noChangeArrowheads="1"/>
          </p:cNvSpPr>
          <p:nvPr/>
        </p:nvSpPr>
        <p:spPr bwMode="auto">
          <a:xfrm>
            <a:off x="3784791" y="4991856"/>
            <a:ext cx="2494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AOD-to-PM </a:t>
            </a:r>
            <a:r>
              <a:rPr lang="en-US" sz="1600" dirty="0" smtClean="0">
                <a:latin typeface="Calibri" pitchFamily="34" charset="0"/>
              </a:rPr>
              <a:t>based on in situ measurements of extinction and composition from a particle-into-liquid sampler (PILS)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5814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99FF"/>
                </a:solidFill>
                <a:latin typeface="Calibri" pitchFamily="34" charset="0"/>
              </a:rPr>
              <a:t>California:</a:t>
            </a:r>
          </a:p>
          <a:p>
            <a:pPr marL="228600" indent="-228600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Aerosol composed primarily of ammonium nitrate in a very shallow </a:t>
            </a:r>
            <a:r>
              <a:rPr lang="en-US" sz="2000" dirty="0" smtClean="0">
                <a:latin typeface="Calibri" pitchFamily="34" charset="0"/>
              </a:rPr>
              <a:t>BL </a:t>
            </a:r>
            <a:r>
              <a:rPr lang="en-US" sz="2000" dirty="0">
                <a:latin typeface="Calibri" pitchFamily="34" charset="0"/>
              </a:rPr>
              <a:t>(~2000 </a:t>
            </a:r>
            <a:r>
              <a:rPr lang="en-US" sz="2000" dirty="0" err="1" smtClean="0">
                <a:latin typeface="Calibri" pitchFamily="34" charset="0"/>
              </a:rPr>
              <a:t>ft</a:t>
            </a:r>
            <a:r>
              <a:rPr lang="en-US" sz="2000" dirty="0" smtClean="0">
                <a:latin typeface="Calibri" pitchFamily="34" charset="0"/>
              </a:rPr>
              <a:t>  or 600 m)</a:t>
            </a:r>
            <a:endParaRPr lang="en-US" sz="2000" dirty="0">
              <a:latin typeface="Calibri" pitchFamily="34" charset="0"/>
            </a:endParaRPr>
          </a:p>
          <a:p>
            <a:pPr marL="228600" indent="-228600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Deeper boundary layer on February 4 &amp; 6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800600" y="1066800"/>
            <a:ext cx="3429000" cy="2592285"/>
            <a:chOff x="4114800" y="1600200"/>
            <a:chExt cx="2362200" cy="1785796"/>
          </a:xfrm>
        </p:grpSpPr>
        <p:pic>
          <p:nvPicPr>
            <p:cNvPr id="11" name="Picture 10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32"/>
            <a:stretch/>
          </p:blipFill>
          <p:spPr bwMode="auto">
            <a:xfrm>
              <a:off x="4114800" y="1600200"/>
              <a:ext cx="2362200" cy="1785796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3652937" y="2155250"/>
              <a:ext cx="1185334" cy="180220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Hygroscopicity (ɣ)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252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6200"/>
            <a:ext cx="8229600" cy="1143000"/>
          </a:xfrm>
        </p:spPr>
        <p:txBody>
          <a:bodyPr/>
          <a:lstStyle/>
          <a:p>
            <a:r>
              <a:rPr lang="en-US" sz="3600" dirty="0" smtClean="0"/>
              <a:t>California:  More than PBLH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EFB87-6510-AE4C-BE66-C9774B16EA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 descr="20141108_SJV_Ter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505200" cy="2825521"/>
          </a:xfrm>
          <a:prstGeom prst="rect">
            <a:avLst/>
          </a:prstGeom>
        </p:spPr>
      </p:pic>
      <p:pic>
        <p:nvPicPr>
          <p:cNvPr id="5" name="Picture 4" descr="20141108_SJV_Aqu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3605163" cy="2777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990600"/>
            <a:ext cx="441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f(RH) shows</a:t>
            </a:r>
          </a:p>
          <a:p>
            <a:r>
              <a:rPr lang="en-US" dirty="0" smtClean="0"/>
              <a:t> MD &gt; CA &gt; CO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943600"/>
            <a:ext cx="3801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Orozco et al.  Wed. Poster</a:t>
            </a:r>
            <a:br>
              <a:rPr lang="en-US" dirty="0" smtClean="0"/>
            </a:br>
            <a:r>
              <a:rPr lang="en-US" dirty="0" smtClean="0"/>
              <a:t>A31C-3043</a:t>
            </a:r>
            <a:endParaRPr lang="en-US" dirty="0"/>
          </a:p>
        </p:txBody>
      </p:sp>
      <p:pic>
        <p:nvPicPr>
          <p:cNvPr id="7" name="Picture 6" descr="Dani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17" y="2133600"/>
            <a:ext cx="5148783" cy="383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800" y="3124200"/>
            <a:ext cx="663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373380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77200" y="48006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914400"/>
            <a:ext cx="2313107" cy="1920240"/>
          </a:xfrm>
          <a:prstGeom prst="rect">
            <a:avLst/>
          </a:prstGeom>
          <a:ln w="50800">
            <a:solidFill>
              <a:schemeClr val="tx1"/>
            </a:solidFill>
            <a:miter lim="800000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914400"/>
            <a:ext cx="2344949" cy="192024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</a:ln>
        </p:spPr>
      </p:pic>
      <p:sp>
        <p:nvSpPr>
          <p:cNvPr id="2051" name="TextBox 85"/>
          <p:cNvSpPr txBox="1">
            <a:spLocks noChangeArrowheads="1"/>
          </p:cNvSpPr>
          <p:nvPr/>
        </p:nvSpPr>
        <p:spPr bwMode="auto">
          <a:xfrm>
            <a:off x="381000" y="914400"/>
            <a:ext cx="365440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  <a:latin typeface="Calibri" pitchFamily="34" charset="0"/>
              </a:rPr>
              <a:t>Texas:</a:t>
            </a:r>
          </a:p>
          <a:p>
            <a:pPr marL="228600" indent="-228600"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Variable aerosol vertical distributions largely due to the presence of aged smoke plumes transported from agricultural fires</a:t>
            </a:r>
          </a:p>
          <a:p>
            <a:pPr marL="228600" indent="-228600">
              <a:buFont typeface="Arial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228600" indent="-228600"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HSRL measurements of the smoke are analyzed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by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Sharon Burton (presentation later in this session)</a:t>
            </a:r>
          </a:p>
          <a:p>
            <a:pPr marL="228600" indent="-228600"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228600" indent="-228600"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Smoke was aged in comparison to fresh agricultural smoke </a:t>
            </a:r>
            <a:r>
              <a:rPr lang="en-US" sz="2000" b="1" dirty="0">
                <a:solidFill>
                  <a:srgbClr val="0C00FF"/>
                </a:solidFill>
                <a:latin typeface="Calibri" pitchFamily="34" charset="0"/>
              </a:rPr>
              <a:t>(</a:t>
            </a:r>
            <a:r>
              <a:rPr lang="en-US" sz="2000" b="1" dirty="0" err="1" smtClean="0">
                <a:solidFill>
                  <a:srgbClr val="0C00FF"/>
                </a:solidFill>
                <a:latin typeface="Calibri" pitchFamily="34" charset="0"/>
              </a:rPr>
              <a:t>Beyersdorf</a:t>
            </a:r>
            <a:r>
              <a:rPr lang="en-US" sz="2000" b="1" dirty="0" smtClean="0">
                <a:solidFill>
                  <a:srgbClr val="0C00FF"/>
                </a:solidFill>
                <a:latin typeface="Calibri" pitchFamily="34" charset="0"/>
              </a:rPr>
              <a:t> poster </a:t>
            </a:r>
            <a:r>
              <a:rPr lang="en-US" sz="2000" b="1" dirty="0">
                <a:solidFill>
                  <a:srgbClr val="0C00FF"/>
                </a:solidFill>
                <a:latin typeface="Calibri" pitchFamily="34" charset="0"/>
              </a:rPr>
              <a:t>A53A-3187</a:t>
            </a:r>
            <a:r>
              <a:rPr lang="en-US" sz="2000" b="1" dirty="0" smtClean="0">
                <a:solidFill>
                  <a:srgbClr val="0C00FF"/>
                </a:solidFill>
                <a:latin typeface="Calibri" pitchFamily="34" charset="0"/>
              </a:rPr>
              <a:t>, Friday) </a:t>
            </a:r>
          </a:p>
        </p:txBody>
      </p:sp>
      <p:sp>
        <p:nvSpPr>
          <p:cNvPr id="9" name="TextBox 85"/>
          <p:cNvSpPr txBox="1">
            <a:spLocks noChangeArrowheads="1"/>
          </p:cNvSpPr>
          <p:nvPr/>
        </p:nvSpPr>
        <p:spPr bwMode="auto">
          <a:xfrm>
            <a:off x="1905000" y="2286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/>
            <a:r>
              <a:rPr lang="en-US" sz="2400" b="1" dirty="0" smtClean="0">
                <a:solidFill>
                  <a:schemeClr val="accent2"/>
                </a:solidFill>
                <a:latin typeface="Calibri" pitchFamily="34" charset="0"/>
              </a:rPr>
              <a:t>Everything is LARGE in Texas 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3418772" cy="202409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5105400"/>
            <a:ext cx="1994418" cy="1600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5105400"/>
            <a:ext cx="1994418" cy="1600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7391400" y="1143000"/>
            <a:ext cx="0" cy="129540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639762"/>
          </a:xfrm>
        </p:spPr>
        <p:txBody>
          <a:bodyPr/>
          <a:lstStyle/>
          <a:p>
            <a:r>
              <a:rPr lang="en-US" sz="3200" dirty="0"/>
              <a:t>Colorado (</a:t>
            </a:r>
            <a:r>
              <a:rPr lang="en-US" sz="3200" dirty="0" err="1"/>
              <a:t>Hennigan</a:t>
            </a:r>
            <a:r>
              <a:rPr lang="en-US" sz="3200" dirty="0"/>
              <a:t> et al., 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EFB87-6510-AE4C-BE66-C9774B16EA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 descr="Henniga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6438900" cy="5571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1143000"/>
            <a:ext cx="37286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</a:t>
            </a:r>
            <a:r>
              <a:rPr lang="en-US" sz="1600" baseline="-25000" dirty="0" err="1" smtClean="0"/>
              <a:t>ext</a:t>
            </a:r>
            <a:r>
              <a:rPr lang="en-US" sz="1600" dirty="0" smtClean="0"/>
              <a:t> = 3 f(RH) (SO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+NO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 + 4 f(RH) OC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+1 Soil(</a:t>
            </a:r>
            <a:r>
              <a:rPr lang="en-US" sz="1600" dirty="0" err="1" smtClean="0"/>
              <a:t>Ca</a:t>
            </a:r>
            <a:r>
              <a:rPr lang="en-US" sz="1600" dirty="0" smtClean="0"/>
              <a:t>) +10 EC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05400" y="1752600"/>
            <a:ext cx="1219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Colorado (</a:t>
            </a:r>
            <a:r>
              <a:rPr lang="en-US" sz="3200" dirty="0" err="1" smtClean="0"/>
              <a:t>Hennigan</a:t>
            </a:r>
            <a:r>
              <a:rPr lang="en-US" sz="3200" dirty="0" smtClean="0"/>
              <a:t> et al., 2015)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EFB87-6510-AE4C-BE66-C9774B16EA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 descr="Henniga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688371" cy="577121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38400" y="2133600"/>
            <a:ext cx="0" cy="1752600"/>
          </a:xfrm>
          <a:prstGeom prst="straightConnector1">
            <a:avLst/>
          </a:prstGeom>
          <a:ln>
            <a:solidFill>
              <a:srgbClr val="42E51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17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-152400"/>
            <a:ext cx="6629400" cy="1219200"/>
          </a:xfrm>
        </p:spPr>
        <p:txBody>
          <a:bodyPr/>
          <a:lstStyle/>
          <a:p>
            <a:r>
              <a:rPr lang="en-US" dirty="0" smtClean="0"/>
              <a:t>Take Away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You can teach old dogs new tricks</a:t>
            </a:r>
          </a:p>
          <a:p>
            <a:r>
              <a:rPr lang="en-US" dirty="0" smtClean="0"/>
              <a:t>Humidity is important to AOD – PM2.5 but it is only part of the problem</a:t>
            </a:r>
          </a:p>
          <a:p>
            <a:r>
              <a:rPr lang="en-US" dirty="0"/>
              <a:t>The silver lining around clouds is wide</a:t>
            </a:r>
          </a:p>
          <a:p>
            <a:r>
              <a:rPr lang="en-US" dirty="0" smtClean="0"/>
              <a:t>Organic aerosols do take up water and may be formed with an RH dependence – SOA….</a:t>
            </a:r>
          </a:p>
          <a:p>
            <a:r>
              <a:rPr lang="en-US" dirty="0" smtClean="0"/>
              <a:t>We still are some way off from having a forecast model fix the AOD/PM2.5 relationship but the data exists from DISCOVER-AQ to better define the unknowns.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EFB87-6510-AE4C-BE66-C9774B16EA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457200" y="9144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663300"/>
                </a:solidFill>
              </a:rPr>
              <a:t>Near-surface pollution is one of the most challenging problems for Earth observations from space…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3124200" y="161925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5A9E"/>
                </a:solidFill>
              </a:rPr>
              <a:t>Investigation Rationale</a:t>
            </a:r>
            <a:endParaRPr lang="en-US" sz="2800" b="1" i="1" dirty="0">
              <a:solidFill>
                <a:srgbClr val="005A9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98780D-D20D-4819-908F-98EF0D55C6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" name="Picture 1" descr="20141108_SJV_Ter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971801" cy="2395551"/>
          </a:xfrm>
          <a:prstGeom prst="rect">
            <a:avLst/>
          </a:prstGeom>
        </p:spPr>
      </p:pic>
      <p:pic>
        <p:nvPicPr>
          <p:cNvPr id="3" name="Picture 2" descr="20141108_SJV_Aqu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67200"/>
            <a:ext cx="2995563" cy="2307991"/>
          </a:xfrm>
          <a:prstGeom prst="rect">
            <a:avLst/>
          </a:prstGeom>
        </p:spPr>
      </p:pic>
      <p:pic>
        <p:nvPicPr>
          <p:cNvPr id="7" name="Picture 6" descr="Screen Shot 2014-11-20 at 1.39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52600"/>
            <a:ext cx="5078606" cy="4216400"/>
          </a:xfrm>
          <a:prstGeom prst="rect">
            <a:avLst/>
          </a:prstGeom>
        </p:spPr>
      </p:pic>
      <p:pic>
        <p:nvPicPr>
          <p:cNvPr id="8" name="Picture 7" descr="Screen Shot 2014-11-20 at 1.39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6017056"/>
            <a:ext cx="5359400" cy="8128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743200" y="3352800"/>
            <a:ext cx="76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6096000" y="3657600"/>
            <a:ext cx="152400" cy="609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7162800" y="3657600"/>
            <a:ext cx="152400" cy="609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133600" y="609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20141108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08" name="Picture 17407" descr="20141108_CA_AO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65706"/>
            <a:ext cx="3000103" cy="2287494"/>
          </a:xfrm>
          <a:prstGeom prst="rect">
            <a:avLst/>
          </a:prstGeom>
        </p:spPr>
      </p:pic>
      <p:pic>
        <p:nvPicPr>
          <p:cNvPr id="4" name="Picture 3" descr="cal_modis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6"/>
          <a:stretch/>
        </p:blipFill>
        <p:spPr>
          <a:xfrm>
            <a:off x="609600" y="1752600"/>
            <a:ext cx="2971800" cy="23749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2438400" y="2895600"/>
            <a:ext cx="2743200" cy="76200"/>
          </a:xfrm>
          <a:prstGeom prst="straightConnector1">
            <a:avLst/>
          </a:prstGeom>
          <a:ln>
            <a:solidFill>
              <a:srgbClr val="BD891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67000" y="3276600"/>
            <a:ext cx="2590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657600" y="4343400"/>
            <a:ext cx="35052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57600" y="39624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11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" y="914400"/>
            <a:ext cx="7305557" cy="4800600"/>
            <a:chOff x="1752600" y="3238232"/>
            <a:chExt cx="5486400" cy="3603812"/>
          </a:xfrm>
        </p:grpSpPr>
        <p:pic>
          <p:nvPicPr>
            <p:cNvPr id="5" name="Picture 4" descr="Screen shot 2011-06-23 at 1.55.16 PM.png"/>
            <p:cNvPicPr>
              <a:picLocks noChangeAspect="1"/>
            </p:cNvPicPr>
            <p:nvPr/>
          </p:nvPicPr>
          <p:blipFill>
            <a:blip r:embed="rId2" cstate="print"/>
            <a:srcRect l="15000" t="6000" b="4667"/>
            <a:stretch>
              <a:fillRect/>
            </a:stretch>
          </p:blipFill>
          <p:spPr>
            <a:xfrm>
              <a:off x="1752600" y="3238232"/>
              <a:ext cx="5486400" cy="3603812"/>
            </a:xfrm>
            <a:prstGeom prst="rect">
              <a:avLst/>
            </a:prstGeom>
          </p:spPr>
        </p:pic>
        <p:sp>
          <p:nvSpPr>
            <p:cNvPr id="6" name="Cube 5"/>
            <p:cNvSpPr/>
            <p:nvPr/>
          </p:nvSpPr>
          <p:spPr>
            <a:xfrm>
              <a:off x="4114800" y="4731603"/>
              <a:ext cx="1752600" cy="914400"/>
            </a:xfrm>
            <a:prstGeom prst="cube">
              <a:avLst/>
            </a:prstGeom>
            <a:solidFill>
              <a:srgbClr val="FFFF00">
                <a:alpha val="42000"/>
              </a:srgb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4597400" y="846667"/>
            <a:ext cx="1097845" cy="3234266"/>
          </a:xfrm>
          <a:custGeom>
            <a:avLst/>
            <a:gdLst>
              <a:gd name="connsiteX0" fmla="*/ 457200 w 1097845"/>
              <a:gd name="connsiteY0" fmla="*/ 3234266 h 3234266"/>
              <a:gd name="connsiteX1" fmla="*/ 474133 w 1097845"/>
              <a:gd name="connsiteY1" fmla="*/ 3175000 h 3234266"/>
              <a:gd name="connsiteX2" fmla="*/ 491067 w 1097845"/>
              <a:gd name="connsiteY2" fmla="*/ 3158066 h 3234266"/>
              <a:gd name="connsiteX3" fmla="*/ 508000 w 1097845"/>
              <a:gd name="connsiteY3" fmla="*/ 3132666 h 3234266"/>
              <a:gd name="connsiteX4" fmla="*/ 584200 w 1097845"/>
              <a:gd name="connsiteY4" fmla="*/ 3098800 h 3234266"/>
              <a:gd name="connsiteX5" fmla="*/ 618067 w 1097845"/>
              <a:gd name="connsiteY5" fmla="*/ 3056466 h 3234266"/>
              <a:gd name="connsiteX6" fmla="*/ 643467 w 1097845"/>
              <a:gd name="connsiteY6" fmla="*/ 3031066 h 3234266"/>
              <a:gd name="connsiteX7" fmla="*/ 677333 w 1097845"/>
              <a:gd name="connsiteY7" fmla="*/ 2980266 h 3234266"/>
              <a:gd name="connsiteX8" fmla="*/ 719667 w 1097845"/>
              <a:gd name="connsiteY8" fmla="*/ 2946400 h 3234266"/>
              <a:gd name="connsiteX9" fmla="*/ 762000 w 1097845"/>
              <a:gd name="connsiteY9" fmla="*/ 2912533 h 3234266"/>
              <a:gd name="connsiteX10" fmla="*/ 778933 w 1097845"/>
              <a:gd name="connsiteY10" fmla="*/ 2887133 h 3234266"/>
              <a:gd name="connsiteX11" fmla="*/ 821267 w 1097845"/>
              <a:gd name="connsiteY11" fmla="*/ 2853266 h 3234266"/>
              <a:gd name="connsiteX12" fmla="*/ 855133 w 1097845"/>
              <a:gd name="connsiteY12" fmla="*/ 2802466 h 3234266"/>
              <a:gd name="connsiteX13" fmla="*/ 880533 w 1097845"/>
              <a:gd name="connsiteY13" fmla="*/ 2743200 h 3234266"/>
              <a:gd name="connsiteX14" fmla="*/ 897467 w 1097845"/>
              <a:gd name="connsiteY14" fmla="*/ 2726266 h 3234266"/>
              <a:gd name="connsiteX15" fmla="*/ 914400 w 1097845"/>
              <a:gd name="connsiteY15" fmla="*/ 2599266 h 3234266"/>
              <a:gd name="connsiteX16" fmla="*/ 931333 w 1097845"/>
              <a:gd name="connsiteY16" fmla="*/ 2548466 h 3234266"/>
              <a:gd name="connsiteX17" fmla="*/ 939800 w 1097845"/>
              <a:gd name="connsiteY17" fmla="*/ 2523066 h 3234266"/>
              <a:gd name="connsiteX18" fmla="*/ 948267 w 1097845"/>
              <a:gd name="connsiteY18" fmla="*/ 2497666 h 3234266"/>
              <a:gd name="connsiteX19" fmla="*/ 973667 w 1097845"/>
              <a:gd name="connsiteY19" fmla="*/ 2472266 h 3234266"/>
              <a:gd name="connsiteX20" fmla="*/ 1007533 w 1097845"/>
              <a:gd name="connsiteY20" fmla="*/ 2438400 h 3234266"/>
              <a:gd name="connsiteX21" fmla="*/ 1016000 w 1097845"/>
              <a:gd name="connsiteY21" fmla="*/ 2413000 h 3234266"/>
              <a:gd name="connsiteX22" fmla="*/ 1075267 w 1097845"/>
              <a:gd name="connsiteY22" fmla="*/ 2362200 h 3234266"/>
              <a:gd name="connsiteX23" fmla="*/ 1092200 w 1097845"/>
              <a:gd name="connsiteY23" fmla="*/ 2311400 h 3234266"/>
              <a:gd name="connsiteX24" fmla="*/ 1083733 w 1097845"/>
              <a:gd name="connsiteY24" fmla="*/ 2286000 h 3234266"/>
              <a:gd name="connsiteX25" fmla="*/ 1041400 w 1097845"/>
              <a:gd name="connsiteY25" fmla="*/ 2260600 h 3234266"/>
              <a:gd name="connsiteX26" fmla="*/ 872067 w 1097845"/>
              <a:gd name="connsiteY26" fmla="*/ 2243666 h 3234266"/>
              <a:gd name="connsiteX27" fmla="*/ 643467 w 1097845"/>
              <a:gd name="connsiteY27" fmla="*/ 2235200 h 3234266"/>
              <a:gd name="connsiteX28" fmla="*/ 508000 w 1097845"/>
              <a:gd name="connsiteY28" fmla="*/ 2226733 h 3234266"/>
              <a:gd name="connsiteX29" fmla="*/ 330200 w 1097845"/>
              <a:gd name="connsiteY29" fmla="*/ 2218266 h 3234266"/>
              <a:gd name="connsiteX30" fmla="*/ 287867 w 1097845"/>
              <a:gd name="connsiteY30" fmla="*/ 2209800 h 3234266"/>
              <a:gd name="connsiteX31" fmla="*/ 254000 w 1097845"/>
              <a:gd name="connsiteY31" fmla="*/ 2201333 h 3234266"/>
              <a:gd name="connsiteX32" fmla="*/ 245533 w 1097845"/>
              <a:gd name="connsiteY32" fmla="*/ 2175933 h 3234266"/>
              <a:gd name="connsiteX33" fmla="*/ 194733 w 1097845"/>
              <a:gd name="connsiteY33" fmla="*/ 2159000 h 3234266"/>
              <a:gd name="connsiteX34" fmla="*/ 186267 w 1097845"/>
              <a:gd name="connsiteY34" fmla="*/ 2133600 h 3234266"/>
              <a:gd name="connsiteX35" fmla="*/ 169333 w 1097845"/>
              <a:gd name="connsiteY35" fmla="*/ 2116666 h 3234266"/>
              <a:gd name="connsiteX36" fmla="*/ 152400 w 1097845"/>
              <a:gd name="connsiteY36" fmla="*/ 2065866 h 3234266"/>
              <a:gd name="connsiteX37" fmla="*/ 160867 w 1097845"/>
              <a:gd name="connsiteY37" fmla="*/ 2006600 h 3234266"/>
              <a:gd name="connsiteX38" fmla="*/ 177800 w 1097845"/>
              <a:gd name="connsiteY38" fmla="*/ 1981200 h 3234266"/>
              <a:gd name="connsiteX39" fmla="*/ 203200 w 1097845"/>
              <a:gd name="connsiteY39" fmla="*/ 1938866 h 3234266"/>
              <a:gd name="connsiteX40" fmla="*/ 211667 w 1097845"/>
              <a:gd name="connsiteY40" fmla="*/ 1913466 h 3234266"/>
              <a:gd name="connsiteX41" fmla="*/ 237067 w 1097845"/>
              <a:gd name="connsiteY41" fmla="*/ 1896533 h 3234266"/>
              <a:gd name="connsiteX42" fmla="*/ 296333 w 1097845"/>
              <a:gd name="connsiteY42" fmla="*/ 1862666 h 3234266"/>
              <a:gd name="connsiteX43" fmla="*/ 321733 w 1097845"/>
              <a:gd name="connsiteY43" fmla="*/ 1845733 h 3234266"/>
              <a:gd name="connsiteX44" fmla="*/ 372533 w 1097845"/>
              <a:gd name="connsiteY44" fmla="*/ 1828800 h 3234266"/>
              <a:gd name="connsiteX45" fmla="*/ 397933 w 1097845"/>
              <a:gd name="connsiteY45" fmla="*/ 1820333 h 3234266"/>
              <a:gd name="connsiteX46" fmla="*/ 465667 w 1097845"/>
              <a:gd name="connsiteY46" fmla="*/ 1786466 h 3234266"/>
              <a:gd name="connsiteX47" fmla="*/ 491067 w 1097845"/>
              <a:gd name="connsiteY47" fmla="*/ 1778000 h 3234266"/>
              <a:gd name="connsiteX48" fmla="*/ 550333 w 1097845"/>
              <a:gd name="connsiteY48" fmla="*/ 1752600 h 3234266"/>
              <a:gd name="connsiteX49" fmla="*/ 567267 w 1097845"/>
              <a:gd name="connsiteY49" fmla="*/ 1735666 h 3234266"/>
              <a:gd name="connsiteX50" fmla="*/ 584200 w 1097845"/>
              <a:gd name="connsiteY50" fmla="*/ 1684866 h 3234266"/>
              <a:gd name="connsiteX51" fmla="*/ 567267 w 1097845"/>
              <a:gd name="connsiteY51" fmla="*/ 1625600 h 3234266"/>
              <a:gd name="connsiteX52" fmla="*/ 550333 w 1097845"/>
              <a:gd name="connsiteY52" fmla="*/ 1608666 h 3234266"/>
              <a:gd name="connsiteX53" fmla="*/ 524933 w 1097845"/>
              <a:gd name="connsiteY53" fmla="*/ 1591733 h 3234266"/>
              <a:gd name="connsiteX54" fmla="*/ 440267 w 1097845"/>
              <a:gd name="connsiteY54" fmla="*/ 1574800 h 3234266"/>
              <a:gd name="connsiteX55" fmla="*/ 406400 w 1097845"/>
              <a:gd name="connsiteY55" fmla="*/ 1566333 h 3234266"/>
              <a:gd name="connsiteX56" fmla="*/ 364067 w 1097845"/>
              <a:gd name="connsiteY56" fmla="*/ 1557866 h 3234266"/>
              <a:gd name="connsiteX57" fmla="*/ 304800 w 1097845"/>
              <a:gd name="connsiteY57" fmla="*/ 1540933 h 3234266"/>
              <a:gd name="connsiteX58" fmla="*/ 211667 w 1097845"/>
              <a:gd name="connsiteY58" fmla="*/ 1524000 h 3234266"/>
              <a:gd name="connsiteX59" fmla="*/ 152400 w 1097845"/>
              <a:gd name="connsiteY59" fmla="*/ 1507066 h 3234266"/>
              <a:gd name="connsiteX60" fmla="*/ 127000 w 1097845"/>
              <a:gd name="connsiteY60" fmla="*/ 1490133 h 3234266"/>
              <a:gd name="connsiteX61" fmla="*/ 118533 w 1097845"/>
              <a:gd name="connsiteY61" fmla="*/ 1464733 h 3234266"/>
              <a:gd name="connsiteX62" fmla="*/ 84667 w 1097845"/>
              <a:gd name="connsiteY62" fmla="*/ 1413933 h 3234266"/>
              <a:gd name="connsiteX63" fmla="*/ 67733 w 1097845"/>
              <a:gd name="connsiteY63" fmla="*/ 1363133 h 3234266"/>
              <a:gd name="connsiteX64" fmla="*/ 50800 w 1097845"/>
              <a:gd name="connsiteY64" fmla="*/ 1159933 h 3234266"/>
              <a:gd name="connsiteX65" fmla="*/ 33867 w 1097845"/>
              <a:gd name="connsiteY65" fmla="*/ 1134533 h 3234266"/>
              <a:gd name="connsiteX66" fmla="*/ 25400 w 1097845"/>
              <a:gd name="connsiteY66" fmla="*/ 1109133 h 3234266"/>
              <a:gd name="connsiteX67" fmla="*/ 8467 w 1097845"/>
              <a:gd name="connsiteY67" fmla="*/ 965200 h 3234266"/>
              <a:gd name="connsiteX68" fmla="*/ 0 w 1097845"/>
              <a:gd name="connsiteY68" fmla="*/ 931333 h 3234266"/>
              <a:gd name="connsiteX69" fmla="*/ 8467 w 1097845"/>
              <a:gd name="connsiteY69" fmla="*/ 728133 h 3234266"/>
              <a:gd name="connsiteX70" fmla="*/ 16933 w 1097845"/>
              <a:gd name="connsiteY70" fmla="*/ 397933 h 3234266"/>
              <a:gd name="connsiteX71" fmla="*/ 25400 w 1097845"/>
              <a:gd name="connsiteY71" fmla="*/ 279400 h 3234266"/>
              <a:gd name="connsiteX72" fmla="*/ 42333 w 1097845"/>
              <a:gd name="connsiteY72" fmla="*/ 186266 h 3234266"/>
              <a:gd name="connsiteX73" fmla="*/ 33867 w 1097845"/>
              <a:gd name="connsiteY73" fmla="*/ 0 h 323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097845" h="3234266">
                <a:moveTo>
                  <a:pt x="457200" y="3234266"/>
                </a:moveTo>
                <a:cubicBezTo>
                  <a:pt x="458780" y="3227945"/>
                  <a:pt x="468930" y="3183672"/>
                  <a:pt x="474133" y="3175000"/>
                </a:cubicBezTo>
                <a:cubicBezTo>
                  <a:pt x="478240" y="3168155"/>
                  <a:pt x="486080" y="3164300"/>
                  <a:pt x="491067" y="3158066"/>
                </a:cubicBezTo>
                <a:cubicBezTo>
                  <a:pt x="497424" y="3150120"/>
                  <a:pt x="499371" y="3138059"/>
                  <a:pt x="508000" y="3132666"/>
                </a:cubicBezTo>
                <a:cubicBezTo>
                  <a:pt x="615400" y="3065541"/>
                  <a:pt x="517185" y="3152413"/>
                  <a:pt x="584200" y="3098800"/>
                </a:cubicBezTo>
                <a:cubicBezTo>
                  <a:pt x="608828" y="3079097"/>
                  <a:pt x="596068" y="3082865"/>
                  <a:pt x="618067" y="3056466"/>
                </a:cubicBezTo>
                <a:cubicBezTo>
                  <a:pt x="625732" y="3047268"/>
                  <a:pt x="636116" y="3040517"/>
                  <a:pt x="643467" y="3031066"/>
                </a:cubicBezTo>
                <a:cubicBezTo>
                  <a:pt x="655961" y="3015002"/>
                  <a:pt x="662942" y="2994656"/>
                  <a:pt x="677333" y="2980266"/>
                </a:cubicBezTo>
                <a:cubicBezTo>
                  <a:pt x="718229" y="2939372"/>
                  <a:pt x="666252" y="2989133"/>
                  <a:pt x="719667" y="2946400"/>
                </a:cubicBezTo>
                <a:cubicBezTo>
                  <a:pt x="779988" y="2898143"/>
                  <a:pt x="683822" y="2964651"/>
                  <a:pt x="762000" y="2912533"/>
                </a:cubicBezTo>
                <a:cubicBezTo>
                  <a:pt x="767644" y="2904066"/>
                  <a:pt x="772576" y="2895079"/>
                  <a:pt x="778933" y="2887133"/>
                </a:cubicBezTo>
                <a:cubicBezTo>
                  <a:pt x="792719" y="2869901"/>
                  <a:pt x="802411" y="2865837"/>
                  <a:pt x="821267" y="2853266"/>
                </a:cubicBezTo>
                <a:cubicBezTo>
                  <a:pt x="832556" y="2836333"/>
                  <a:pt x="848697" y="2821773"/>
                  <a:pt x="855133" y="2802466"/>
                </a:cubicBezTo>
                <a:cubicBezTo>
                  <a:pt x="862659" y="2779890"/>
                  <a:pt x="866584" y="2764123"/>
                  <a:pt x="880533" y="2743200"/>
                </a:cubicBezTo>
                <a:cubicBezTo>
                  <a:pt x="884961" y="2736558"/>
                  <a:pt x="891822" y="2731911"/>
                  <a:pt x="897467" y="2726266"/>
                </a:cubicBezTo>
                <a:cubicBezTo>
                  <a:pt x="921515" y="2654115"/>
                  <a:pt x="886775" y="2765013"/>
                  <a:pt x="914400" y="2599266"/>
                </a:cubicBezTo>
                <a:cubicBezTo>
                  <a:pt x="917334" y="2581660"/>
                  <a:pt x="925689" y="2565399"/>
                  <a:pt x="931333" y="2548466"/>
                </a:cubicBezTo>
                <a:lnTo>
                  <a:pt x="939800" y="2523066"/>
                </a:lnTo>
                <a:cubicBezTo>
                  <a:pt x="942622" y="2514599"/>
                  <a:pt x="941956" y="2503977"/>
                  <a:pt x="948267" y="2497666"/>
                </a:cubicBezTo>
                <a:lnTo>
                  <a:pt x="973667" y="2472266"/>
                </a:lnTo>
                <a:cubicBezTo>
                  <a:pt x="996242" y="2404535"/>
                  <a:pt x="962379" y="2483553"/>
                  <a:pt x="1007533" y="2438400"/>
                </a:cubicBezTo>
                <a:cubicBezTo>
                  <a:pt x="1013844" y="2432089"/>
                  <a:pt x="1010813" y="2420262"/>
                  <a:pt x="1016000" y="2413000"/>
                </a:cubicBezTo>
                <a:cubicBezTo>
                  <a:pt x="1034665" y="2386869"/>
                  <a:pt x="1050858" y="2378472"/>
                  <a:pt x="1075267" y="2362200"/>
                </a:cubicBezTo>
                <a:cubicBezTo>
                  <a:pt x="1080911" y="2345267"/>
                  <a:pt x="1097845" y="2328333"/>
                  <a:pt x="1092200" y="2311400"/>
                </a:cubicBezTo>
                <a:cubicBezTo>
                  <a:pt x="1089378" y="2302933"/>
                  <a:pt x="1088325" y="2293653"/>
                  <a:pt x="1083733" y="2286000"/>
                </a:cubicBezTo>
                <a:cubicBezTo>
                  <a:pt x="1074470" y="2270562"/>
                  <a:pt x="1058742" y="2262862"/>
                  <a:pt x="1041400" y="2260600"/>
                </a:cubicBezTo>
                <a:cubicBezTo>
                  <a:pt x="985151" y="2253263"/>
                  <a:pt x="928754" y="2245765"/>
                  <a:pt x="872067" y="2243666"/>
                </a:cubicBezTo>
                <a:lnTo>
                  <a:pt x="643467" y="2235200"/>
                </a:lnTo>
                <a:cubicBezTo>
                  <a:pt x="598272" y="2233098"/>
                  <a:pt x="553178" y="2229175"/>
                  <a:pt x="508000" y="2226733"/>
                </a:cubicBezTo>
                <a:lnTo>
                  <a:pt x="330200" y="2218266"/>
                </a:lnTo>
                <a:cubicBezTo>
                  <a:pt x="316089" y="2215444"/>
                  <a:pt x="301915" y="2212922"/>
                  <a:pt x="287867" y="2209800"/>
                </a:cubicBezTo>
                <a:cubicBezTo>
                  <a:pt x="276508" y="2207276"/>
                  <a:pt x="263087" y="2208602"/>
                  <a:pt x="254000" y="2201333"/>
                </a:cubicBezTo>
                <a:cubicBezTo>
                  <a:pt x="247031" y="2195758"/>
                  <a:pt x="252795" y="2181120"/>
                  <a:pt x="245533" y="2175933"/>
                </a:cubicBezTo>
                <a:cubicBezTo>
                  <a:pt x="231008" y="2165558"/>
                  <a:pt x="194733" y="2159000"/>
                  <a:pt x="194733" y="2159000"/>
                </a:cubicBezTo>
                <a:cubicBezTo>
                  <a:pt x="191911" y="2150533"/>
                  <a:pt x="190859" y="2141253"/>
                  <a:pt x="186267" y="2133600"/>
                </a:cubicBezTo>
                <a:cubicBezTo>
                  <a:pt x="182160" y="2126755"/>
                  <a:pt x="172903" y="2123806"/>
                  <a:pt x="169333" y="2116666"/>
                </a:cubicBezTo>
                <a:cubicBezTo>
                  <a:pt x="161351" y="2100701"/>
                  <a:pt x="152400" y="2065866"/>
                  <a:pt x="152400" y="2065866"/>
                </a:cubicBezTo>
                <a:cubicBezTo>
                  <a:pt x="155222" y="2046111"/>
                  <a:pt x="155133" y="2025714"/>
                  <a:pt x="160867" y="2006600"/>
                </a:cubicBezTo>
                <a:cubicBezTo>
                  <a:pt x="163791" y="1996854"/>
                  <a:pt x="173249" y="1990301"/>
                  <a:pt x="177800" y="1981200"/>
                </a:cubicBezTo>
                <a:cubicBezTo>
                  <a:pt x="199782" y="1937236"/>
                  <a:pt x="170126" y="1971942"/>
                  <a:pt x="203200" y="1938866"/>
                </a:cubicBezTo>
                <a:cubicBezTo>
                  <a:pt x="206022" y="1930399"/>
                  <a:pt x="206092" y="1920435"/>
                  <a:pt x="211667" y="1913466"/>
                </a:cubicBezTo>
                <a:cubicBezTo>
                  <a:pt x="218024" y="1905520"/>
                  <a:pt x="228787" y="1902447"/>
                  <a:pt x="237067" y="1896533"/>
                </a:cubicBezTo>
                <a:cubicBezTo>
                  <a:pt x="332603" y="1828293"/>
                  <a:pt x="223058" y="1899304"/>
                  <a:pt x="296333" y="1862666"/>
                </a:cubicBezTo>
                <a:cubicBezTo>
                  <a:pt x="305434" y="1858115"/>
                  <a:pt x="312434" y="1849866"/>
                  <a:pt x="321733" y="1845733"/>
                </a:cubicBezTo>
                <a:cubicBezTo>
                  <a:pt x="338044" y="1838484"/>
                  <a:pt x="355600" y="1834444"/>
                  <a:pt x="372533" y="1828800"/>
                </a:cubicBezTo>
                <a:lnTo>
                  <a:pt x="397933" y="1820333"/>
                </a:lnTo>
                <a:cubicBezTo>
                  <a:pt x="427488" y="1790779"/>
                  <a:pt x="407295" y="1805923"/>
                  <a:pt x="465667" y="1786466"/>
                </a:cubicBezTo>
                <a:lnTo>
                  <a:pt x="491067" y="1778000"/>
                </a:lnTo>
                <a:cubicBezTo>
                  <a:pt x="513642" y="1770475"/>
                  <a:pt x="529412" y="1766548"/>
                  <a:pt x="550333" y="1752600"/>
                </a:cubicBezTo>
                <a:cubicBezTo>
                  <a:pt x="556975" y="1748172"/>
                  <a:pt x="561622" y="1741311"/>
                  <a:pt x="567267" y="1735666"/>
                </a:cubicBezTo>
                <a:cubicBezTo>
                  <a:pt x="572911" y="1718733"/>
                  <a:pt x="588529" y="1702182"/>
                  <a:pt x="584200" y="1684866"/>
                </a:cubicBezTo>
                <a:cubicBezTo>
                  <a:pt x="582620" y="1678545"/>
                  <a:pt x="572470" y="1634272"/>
                  <a:pt x="567267" y="1625600"/>
                </a:cubicBezTo>
                <a:cubicBezTo>
                  <a:pt x="563160" y="1618755"/>
                  <a:pt x="556567" y="1613653"/>
                  <a:pt x="550333" y="1608666"/>
                </a:cubicBezTo>
                <a:cubicBezTo>
                  <a:pt x="542387" y="1602309"/>
                  <a:pt x="534034" y="1596284"/>
                  <a:pt x="524933" y="1591733"/>
                </a:cubicBezTo>
                <a:cubicBezTo>
                  <a:pt x="500091" y="1579312"/>
                  <a:pt x="464789" y="1579258"/>
                  <a:pt x="440267" y="1574800"/>
                </a:cubicBezTo>
                <a:cubicBezTo>
                  <a:pt x="428818" y="1572718"/>
                  <a:pt x="417759" y="1568857"/>
                  <a:pt x="406400" y="1566333"/>
                </a:cubicBezTo>
                <a:cubicBezTo>
                  <a:pt x="392352" y="1563211"/>
                  <a:pt x="378028" y="1561356"/>
                  <a:pt x="364067" y="1557866"/>
                </a:cubicBezTo>
                <a:cubicBezTo>
                  <a:pt x="299520" y="1541730"/>
                  <a:pt x="383973" y="1556768"/>
                  <a:pt x="304800" y="1540933"/>
                </a:cubicBezTo>
                <a:cubicBezTo>
                  <a:pt x="212912" y="1522555"/>
                  <a:pt x="293378" y="1542158"/>
                  <a:pt x="211667" y="1524000"/>
                </a:cubicBezTo>
                <a:cubicBezTo>
                  <a:pt x="201900" y="1521830"/>
                  <a:pt x="163715" y="1512723"/>
                  <a:pt x="152400" y="1507066"/>
                </a:cubicBezTo>
                <a:cubicBezTo>
                  <a:pt x="143299" y="1502515"/>
                  <a:pt x="135467" y="1495777"/>
                  <a:pt x="127000" y="1490133"/>
                </a:cubicBezTo>
                <a:cubicBezTo>
                  <a:pt x="124178" y="1481666"/>
                  <a:pt x="122867" y="1472535"/>
                  <a:pt x="118533" y="1464733"/>
                </a:cubicBezTo>
                <a:cubicBezTo>
                  <a:pt x="108650" y="1446943"/>
                  <a:pt x="91103" y="1433240"/>
                  <a:pt x="84667" y="1413933"/>
                </a:cubicBezTo>
                <a:lnTo>
                  <a:pt x="67733" y="1363133"/>
                </a:lnTo>
                <a:cubicBezTo>
                  <a:pt x="62089" y="1295400"/>
                  <a:pt x="88501" y="1216486"/>
                  <a:pt x="50800" y="1159933"/>
                </a:cubicBezTo>
                <a:cubicBezTo>
                  <a:pt x="45156" y="1151466"/>
                  <a:pt x="38418" y="1143634"/>
                  <a:pt x="33867" y="1134533"/>
                </a:cubicBezTo>
                <a:cubicBezTo>
                  <a:pt x="29876" y="1126551"/>
                  <a:pt x="28222" y="1117600"/>
                  <a:pt x="25400" y="1109133"/>
                </a:cubicBezTo>
                <a:cubicBezTo>
                  <a:pt x="19756" y="1061155"/>
                  <a:pt x="15299" y="1013023"/>
                  <a:pt x="8467" y="965200"/>
                </a:cubicBezTo>
                <a:cubicBezTo>
                  <a:pt x="6821" y="953680"/>
                  <a:pt x="0" y="942969"/>
                  <a:pt x="0" y="931333"/>
                </a:cubicBezTo>
                <a:cubicBezTo>
                  <a:pt x="0" y="863541"/>
                  <a:pt x="6316" y="795891"/>
                  <a:pt x="8467" y="728133"/>
                </a:cubicBezTo>
                <a:cubicBezTo>
                  <a:pt x="11960" y="618086"/>
                  <a:pt x="12781" y="507958"/>
                  <a:pt x="16933" y="397933"/>
                </a:cubicBezTo>
                <a:cubicBezTo>
                  <a:pt x="18427" y="358349"/>
                  <a:pt x="21814" y="318849"/>
                  <a:pt x="25400" y="279400"/>
                </a:cubicBezTo>
                <a:cubicBezTo>
                  <a:pt x="31384" y="213582"/>
                  <a:pt x="28080" y="229027"/>
                  <a:pt x="42333" y="186266"/>
                </a:cubicBezTo>
                <a:cubicBezTo>
                  <a:pt x="33585" y="11296"/>
                  <a:pt x="33867" y="73448"/>
                  <a:pt x="33867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2980267" y="2463800"/>
            <a:ext cx="323426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574355" y="2607733"/>
            <a:ext cx="1386229" cy="1473200"/>
          </a:xfrm>
          <a:custGeom>
            <a:avLst/>
            <a:gdLst>
              <a:gd name="connsiteX0" fmla="*/ 1166045 w 1386229"/>
              <a:gd name="connsiteY0" fmla="*/ 1473200 h 1473200"/>
              <a:gd name="connsiteX1" fmla="*/ 1149112 w 1386229"/>
              <a:gd name="connsiteY1" fmla="*/ 1447800 h 1473200"/>
              <a:gd name="connsiteX2" fmla="*/ 1106778 w 1386229"/>
              <a:gd name="connsiteY2" fmla="*/ 1413934 h 1473200"/>
              <a:gd name="connsiteX3" fmla="*/ 1089845 w 1386229"/>
              <a:gd name="connsiteY3" fmla="*/ 1363134 h 1473200"/>
              <a:gd name="connsiteX4" fmla="*/ 1106778 w 1386229"/>
              <a:gd name="connsiteY4" fmla="*/ 1261534 h 1473200"/>
              <a:gd name="connsiteX5" fmla="*/ 1123712 w 1386229"/>
              <a:gd name="connsiteY5" fmla="*/ 1210734 h 1473200"/>
              <a:gd name="connsiteX6" fmla="*/ 1140645 w 1386229"/>
              <a:gd name="connsiteY6" fmla="*/ 1185334 h 1473200"/>
              <a:gd name="connsiteX7" fmla="*/ 1166045 w 1386229"/>
              <a:gd name="connsiteY7" fmla="*/ 1143000 h 1473200"/>
              <a:gd name="connsiteX8" fmla="*/ 1199912 w 1386229"/>
              <a:gd name="connsiteY8" fmla="*/ 1075267 h 1473200"/>
              <a:gd name="connsiteX9" fmla="*/ 1208378 w 1386229"/>
              <a:gd name="connsiteY9" fmla="*/ 1049867 h 1473200"/>
              <a:gd name="connsiteX10" fmla="*/ 1225312 w 1386229"/>
              <a:gd name="connsiteY10" fmla="*/ 1024467 h 1473200"/>
              <a:gd name="connsiteX11" fmla="*/ 1233778 w 1386229"/>
              <a:gd name="connsiteY11" fmla="*/ 990600 h 1473200"/>
              <a:gd name="connsiteX12" fmla="*/ 1250712 w 1386229"/>
              <a:gd name="connsiteY12" fmla="*/ 939800 h 1473200"/>
              <a:gd name="connsiteX13" fmla="*/ 1259178 w 1386229"/>
              <a:gd name="connsiteY13" fmla="*/ 914400 h 1473200"/>
              <a:gd name="connsiteX14" fmla="*/ 1276112 w 1386229"/>
              <a:gd name="connsiteY14" fmla="*/ 897467 h 1473200"/>
              <a:gd name="connsiteX15" fmla="*/ 1293045 w 1386229"/>
              <a:gd name="connsiteY15" fmla="*/ 838200 h 1473200"/>
              <a:gd name="connsiteX16" fmla="*/ 1309978 w 1386229"/>
              <a:gd name="connsiteY16" fmla="*/ 778934 h 1473200"/>
              <a:gd name="connsiteX17" fmla="*/ 1326912 w 1386229"/>
              <a:gd name="connsiteY17" fmla="*/ 702734 h 1473200"/>
              <a:gd name="connsiteX18" fmla="*/ 1343845 w 1386229"/>
              <a:gd name="connsiteY18" fmla="*/ 651934 h 1473200"/>
              <a:gd name="connsiteX19" fmla="*/ 1360778 w 1386229"/>
              <a:gd name="connsiteY19" fmla="*/ 635000 h 1473200"/>
              <a:gd name="connsiteX20" fmla="*/ 1377712 w 1386229"/>
              <a:gd name="connsiteY20" fmla="*/ 584200 h 1473200"/>
              <a:gd name="connsiteX21" fmla="*/ 1386178 w 1386229"/>
              <a:gd name="connsiteY21" fmla="*/ 558800 h 1473200"/>
              <a:gd name="connsiteX22" fmla="*/ 1377712 w 1386229"/>
              <a:gd name="connsiteY22" fmla="*/ 508000 h 1473200"/>
              <a:gd name="connsiteX23" fmla="*/ 1352312 w 1386229"/>
              <a:gd name="connsiteY23" fmla="*/ 499534 h 1473200"/>
              <a:gd name="connsiteX24" fmla="*/ 1276112 w 1386229"/>
              <a:gd name="connsiteY24" fmla="*/ 491067 h 1473200"/>
              <a:gd name="connsiteX25" fmla="*/ 962845 w 1386229"/>
              <a:gd name="connsiteY25" fmla="*/ 474134 h 1473200"/>
              <a:gd name="connsiteX26" fmla="*/ 141578 w 1386229"/>
              <a:gd name="connsiteY26" fmla="*/ 465667 h 1473200"/>
              <a:gd name="connsiteX27" fmla="*/ 48445 w 1386229"/>
              <a:gd name="connsiteY27" fmla="*/ 440267 h 1473200"/>
              <a:gd name="connsiteX28" fmla="*/ 23045 w 1386229"/>
              <a:gd name="connsiteY28" fmla="*/ 431800 h 1473200"/>
              <a:gd name="connsiteX29" fmla="*/ 23045 w 1386229"/>
              <a:gd name="connsiteY29" fmla="*/ 287867 h 1473200"/>
              <a:gd name="connsiteX30" fmla="*/ 14578 w 1386229"/>
              <a:gd name="connsiteY30" fmla="*/ 135467 h 1473200"/>
              <a:gd name="connsiteX31" fmla="*/ 14578 w 1386229"/>
              <a:gd name="connsiteY31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86229" h="1473200">
                <a:moveTo>
                  <a:pt x="1166045" y="1473200"/>
                </a:moveTo>
                <a:cubicBezTo>
                  <a:pt x="1160401" y="1464733"/>
                  <a:pt x="1155469" y="1455746"/>
                  <a:pt x="1149112" y="1447800"/>
                </a:cubicBezTo>
                <a:cubicBezTo>
                  <a:pt x="1135325" y="1430567"/>
                  <a:pt x="1125635" y="1426505"/>
                  <a:pt x="1106778" y="1413934"/>
                </a:cubicBezTo>
                <a:cubicBezTo>
                  <a:pt x="1101134" y="1397001"/>
                  <a:pt x="1087631" y="1380845"/>
                  <a:pt x="1089845" y="1363134"/>
                </a:cubicBezTo>
                <a:cubicBezTo>
                  <a:pt x="1095847" y="1315119"/>
                  <a:pt x="1094792" y="1301486"/>
                  <a:pt x="1106778" y="1261534"/>
                </a:cubicBezTo>
                <a:cubicBezTo>
                  <a:pt x="1111907" y="1244437"/>
                  <a:pt x="1113811" y="1225586"/>
                  <a:pt x="1123712" y="1210734"/>
                </a:cubicBezTo>
                <a:cubicBezTo>
                  <a:pt x="1129356" y="1202267"/>
                  <a:pt x="1136094" y="1194435"/>
                  <a:pt x="1140645" y="1185334"/>
                </a:cubicBezTo>
                <a:cubicBezTo>
                  <a:pt x="1162627" y="1141370"/>
                  <a:pt x="1132971" y="1176076"/>
                  <a:pt x="1166045" y="1143000"/>
                </a:cubicBezTo>
                <a:cubicBezTo>
                  <a:pt x="1185502" y="1084627"/>
                  <a:pt x="1170356" y="1104821"/>
                  <a:pt x="1199912" y="1075267"/>
                </a:cubicBezTo>
                <a:cubicBezTo>
                  <a:pt x="1202734" y="1066800"/>
                  <a:pt x="1204387" y="1057849"/>
                  <a:pt x="1208378" y="1049867"/>
                </a:cubicBezTo>
                <a:cubicBezTo>
                  <a:pt x="1212929" y="1040765"/>
                  <a:pt x="1221304" y="1033820"/>
                  <a:pt x="1225312" y="1024467"/>
                </a:cubicBezTo>
                <a:cubicBezTo>
                  <a:pt x="1229896" y="1013771"/>
                  <a:pt x="1230434" y="1001746"/>
                  <a:pt x="1233778" y="990600"/>
                </a:cubicBezTo>
                <a:cubicBezTo>
                  <a:pt x="1238907" y="973503"/>
                  <a:pt x="1245068" y="956733"/>
                  <a:pt x="1250712" y="939800"/>
                </a:cubicBezTo>
                <a:cubicBezTo>
                  <a:pt x="1253534" y="931333"/>
                  <a:pt x="1252867" y="920710"/>
                  <a:pt x="1259178" y="914400"/>
                </a:cubicBezTo>
                <a:lnTo>
                  <a:pt x="1276112" y="897467"/>
                </a:lnTo>
                <a:cubicBezTo>
                  <a:pt x="1296417" y="836547"/>
                  <a:pt x="1271774" y="912645"/>
                  <a:pt x="1293045" y="838200"/>
                </a:cubicBezTo>
                <a:cubicBezTo>
                  <a:pt x="1307189" y="788697"/>
                  <a:pt x="1296743" y="838492"/>
                  <a:pt x="1309978" y="778934"/>
                </a:cubicBezTo>
                <a:cubicBezTo>
                  <a:pt x="1316885" y="747854"/>
                  <a:pt x="1318062" y="732235"/>
                  <a:pt x="1326912" y="702734"/>
                </a:cubicBezTo>
                <a:cubicBezTo>
                  <a:pt x="1332041" y="685638"/>
                  <a:pt x="1331224" y="664556"/>
                  <a:pt x="1343845" y="651934"/>
                </a:cubicBezTo>
                <a:lnTo>
                  <a:pt x="1360778" y="635000"/>
                </a:lnTo>
                <a:lnTo>
                  <a:pt x="1377712" y="584200"/>
                </a:lnTo>
                <a:lnTo>
                  <a:pt x="1386178" y="558800"/>
                </a:lnTo>
                <a:cubicBezTo>
                  <a:pt x="1383356" y="541867"/>
                  <a:pt x="1386229" y="522905"/>
                  <a:pt x="1377712" y="508000"/>
                </a:cubicBezTo>
                <a:cubicBezTo>
                  <a:pt x="1373284" y="500251"/>
                  <a:pt x="1361115" y="501001"/>
                  <a:pt x="1352312" y="499534"/>
                </a:cubicBezTo>
                <a:cubicBezTo>
                  <a:pt x="1327103" y="495333"/>
                  <a:pt x="1301553" y="493490"/>
                  <a:pt x="1276112" y="491067"/>
                </a:cubicBezTo>
                <a:cubicBezTo>
                  <a:pt x="1165497" y="480532"/>
                  <a:pt x="1080990" y="476071"/>
                  <a:pt x="962845" y="474134"/>
                </a:cubicBezTo>
                <a:lnTo>
                  <a:pt x="141578" y="465667"/>
                </a:lnTo>
                <a:cubicBezTo>
                  <a:pt x="81745" y="453700"/>
                  <a:pt x="112894" y="461750"/>
                  <a:pt x="48445" y="440267"/>
                </a:cubicBezTo>
                <a:lnTo>
                  <a:pt x="23045" y="431800"/>
                </a:lnTo>
                <a:cubicBezTo>
                  <a:pt x="0" y="362669"/>
                  <a:pt x="23045" y="442610"/>
                  <a:pt x="23045" y="287867"/>
                </a:cubicBezTo>
                <a:cubicBezTo>
                  <a:pt x="23045" y="236989"/>
                  <a:pt x="16074" y="186323"/>
                  <a:pt x="14578" y="135467"/>
                </a:cubicBezTo>
                <a:cubicBezTo>
                  <a:pt x="13250" y="90331"/>
                  <a:pt x="14578" y="45156"/>
                  <a:pt x="14578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27600" y="4082534"/>
            <a:ext cx="39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α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614333" y="3098336"/>
            <a:ext cx="254000" cy="974131"/>
          </a:xfrm>
          <a:custGeom>
            <a:avLst/>
            <a:gdLst>
              <a:gd name="connsiteX0" fmla="*/ 254000 w 254000"/>
              <a:gd name="connsiteY0" fmla="*/ 974131 h 974131"/>
              <a:gd name="connsiteX1" fmla="*/ 220134 w 254000"/>
              <a:gd name="connsiteY1" fmla="*/ 906397 h 974131"/>
              <a:gd name="connsiteX2" fmla="*/ 220134 w 254000"/>
              <a:gd name="connsiteY2" fmla="*/ 855597 h 974131"/>
              <a:gd name="connsiteX3" fmla="*/ 228600 w 254000"/>
              <a:gd name="connsiteY3" fmla="*/ 753997 h 974131"/>
              <a:gd name="connsiteX4" fmla="*/ 220134 w 254000"/>
              <a:gd name="connsiteY4" fmla="*/ 508464 h 974131"/>
              <a:gd name="connsiteX5" fmla="*/ 228600 w 254000"/>
              <a:gd name="connsiteY5" fmla="*/ 271397 h 974131"/>
              <a:gd name="connsiteX6" fmla="*/ 245534 w 254000"/>
              <a:gd name="connsiteY6" fmla="*/ 220597 h 974131"/>
              <a:gd name="connsiteX7" fmla="*/ 237067 w 254000"/>
              <a:gd name="connsiteY7" fmla="*/ 161331 h 974131"/>
              <a:gd name="connsiteX8" fmla="*/ 220134 w 254000"/>
              <a:gd name="connsiteY8" fmla="*/ 102064 h 974131"/>
              <a:gd name="connsiteX9" fmla="*/ 211667 w 254000"/>
              <a:gd name="connsiteY9" fmla="*/ 34331 h 974131"/>
              <a:gd name="connsiteX10" fmla="*/ 160867 w 254000"/>
              <a:gd name="connsiteY10" fmla="*/ 17397 h 974131"/>
              <a:gd name="connsiteX11" fmla="*/ 59267 w 254000"/>
              <a:gd name="connsiteY11" fmla="*/ 8931 h 974131"/>
              <a:gd name="connsiteX12" fmla="*/ 0 w 254000"/>
              <a:gd name="connsiteY12" fmla="*/ 464 h 9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000" h="974131">
                <a:moveTo>
                  <a:pt x="254000" y="974131"/>
                </a:moveTo>
                <a:cubicBezTo>
                  <a:pt x="234543" y="915758"/>
                  <a:pt x="249688" y="935953"/>
                  <a:pt x="220134" y="906397"/>
                </a:cubicBezTo>
                <a:cubicBezTo>
                  <a:pt x="204006" y="858015"/>
                  <a:pt x="213683" y="903979"/>
                  <a:pt x="220134" y="855597"/>
                </a:cubicBezTo>
                <a:cubicBezTo>
                  <a:pt x="224625" y="821911"/>
                  <a:pt x="225778" y="787864"/>
                  <a:pt x="228600" y="753997"/>
                </a:cubicBezTo>
                <a:cubicBezTo>
                  <a:pt x="225778" y="672153"/>
                  <a:pt x="220134" y="590357"/>
                  <a:pt x="220134" y="508464"/>
                </a:cubicBezTo>
                <a:cubicBezTo>
                  <a:pt x="220134" y="429391"/>
                  <a:pt x="221650" y="350164"/>
                  <a:pt x="228600" y="271397"/>
                </a:cubicBezTo>
                <a:cubicBezTo>
                  <a:pt x="230169" y="253617"/>
                  <a:pt x="245534" y="220597"/>
                  <a:pt x="245534" y="220597"/>
                </a:cubicBezTo>
                <a:cubicBezTo>
                  <a:pt x="242712" y="200842"/>
                  <a:pt x="240637" y="180965"/>
                  <a:pt x="237067" y="161331"/>
                </a:cubicBezTo>
                <a:cubicBezTo>
                  <a:pt x="232815" y="137946"/>
                  <a:pt x="227387" y="123824"/>
                  <a:pt x="220134" y="102064"/>
                </a:cubicBezTo>
                <a:cubicBezTo>
                  <a:pt x="217312" y="79486"/>
                  <a:pt x="224715" y="52971"/>
                  <a:pt x="211667" y="34331"/>
                </a:cubicBezTo>
                <a:cubicBezTo>
                  <a:pt x="201431" y="19708"/>
                  <a:pt x="178655" y="18879"/>
                  <a:pt x="160867" y="17397"/>
                </a:cubicBezTo>
                <a:lnTo>
                  <a:pt x="59267" y="8931"/>
                </a:lnTo>
                <a:cubicBezTo>
                  <a:pt x="5683" y="0"/>
                  <a:pt x="25634" y="464"/>
                  <a:pt x="0" y="464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66277" y="4099467"/>
            <a:ext cx="80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8000"/>
                </a:solidFill>
              </a:rPr>
              <a:t>PM</a:t>
            </a:r>
            <a:r>
              <a:rPr lang="en-US" sz="2000" baseline="-25000" dirty="0" smtClean="0">
                <a:solidFill>
                  <a:srgbClr val="FF8000"/>
                </a:solidFill>
              </a:rPr>
              <a:t>2.5</a:t>
            </a:r>
            <a:endParaRPr lang="en-US" sz="2000" dirty="0">
              <a:solidFill>
                <a:srgbClr val="FF8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561795" y="2184400"/>
            <a:ext cx="121206" cy="922867"/>
          </a:xfrm>
          <a:custGeom>
            <a:avLst/>
            <a:gdLst>
              <a:gd name="connsiteX0" fmla="*/ 44072 w 121206"/>
              <a:gd name="connsiteY0" fmla="*/ 922867 h 922867"/>
              <a:gd name="connsiteX1" fmla="*/ 44072 w 121206"/>
              <a:gd name="connsiteY1" fmla="*/ 550333 h 922867"/>
              <a:gd name="connsiteX2" fmla="*/ 61005 w 121206"/>
              <a:gd name="connsiteY2" fmla="*/ 524933 h 922867"/>
              <a:gd name="connsiteX3" fmla="*/ 69472 w 121206"/>
              <a:gd name="connsiteY3" fmla="*/ 499533 h 922867"/>
              <a:gd name="connsiteX4" fmla="*/ 103338 w 121206"/>
              <a:gd name="connsiteY4" fmla="*/ 448733 h 922867"/>
              <a:gd name="connsiteX5" fmla="*/ 103338 w 121206"/>
              <a:gd name="connsiteY5" fmla="*/ 203200 h 922867"/>
              <a:gd name="connsiteX6" fmla="*/ 94872 w 121206"/>
              <a:gd name="connsiteY6" fmla="*/ 177800 h 922867"/>
              <a:gd name="connsiteX7" fmla="*/ 61005 w 121206"/>
              <a:gd name="connsiteY7" fmla="*/ 143933 h 922867"/>
              <a:gd name="connsiteX8" fmla="*/ 35605 w 121206"/>
              <a:gd name="connsiteY8" fmla="*/ 59267 h 922867"/>
              <a:gd name="connsiteX9" fmla="*/ 35605 w 121206"/>
              <a:gd name="connsiteY9" fmla="*/ 0 h 9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06" h="922867">
                <a:moveTo>
                  <a:pt x="44072" y="922867"/>
                </a:moveTo>
                <a:cubicBezTo>
                  <a:pt x="0" y="790656"/>
                  <a:pt x="22443" y="867558"/>
                  <a:pt x="44072" y="550333"/>
                </a:cubicBezTo>
                <a:cubicBezTo>
                  <a:pt x="44764" y="540181"/>
                  <a:pt x="56454" y="534034"/>
                  <a:pt x="61005" y="524933"/>
                </a:cubicBezTo>
                <a:cubicBezTo>
                  <a:pt x="64996" y="516951"/>
                  <a:pt x="65138" y="507335"/>
                  <a:pt x="69472" y="499533"/>
                </a:cubicBezTo>
                <a:cubicBezTo>
                  <a:pt x="79355" y="481743"/>
                  <a:pt x="103338" y="448733"/>
                  <a:pt x="103338" y="448733"/>
                </a:cubicBezTo>
                <a:cubicBezTo>
                  <a:pt x="121206" y="341530"/>
                  <a:pt x="117399" y="385996"/>
                  <a:pt x="103338" y="203200"/>
                </a:cubicBezTo>
                <a:cubicBezTo>
                  <a:pt x="102654" y="194302"/>
                  <a:pt x="100059" y="185062"/>
                  <a:pt x="94872" y="177800"/>
                </a:cubicBezTo>
                <a:cubicBezTo>
                  <a:pt x="85593" y="164809"/>
                  <a:pt x="61005" y="143933"/>
                  <a:pt x="61005" y="143933"/>
                </a:cubicBezTo>
                <a:cubicBezTo>
                  <a:pt x="57568" y="133623"/>
                  <a:pt x="37204" y="76857"/>
                  <a:pt x="35605" y="59267"/>
                </a:cubicBezTo>
                <a:cubicBezTo>
                  <a:pt x="33816" y="39592"/>
                  <a:pt x="35605" y="19756"/>
                  <a:pt x="35605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06764" y="4116401"/>
            <a:ext cx="5551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RH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715000"/>
            <a:ext cx="9007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PM is well mixed; extinction (α) varies with RH</a:t>
            </a:r>
            <a:r>
              <a:rPr lang="en-US" sz="2000" dirty="0"/>
              <a:t> </a:t>
            </a:r>
            <a:r>
              <a:rPr lang="en-US" sz="2000" dirty="0" smtClean="0"/>
              <a:t>and height</a:t>
            </a:r>
            <a:r>
              <a:rPr lang="en-US" sz="2000" dirty="0"/>
              <a:t>;</a:t>
            </a:r>
            <a:r>
              <a:rPr lang="en-US" sz="2000" dirty="0" smtClean="0"/>
              <a:t> clouds at LCL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5089808" y="2756467"/>
            <a:ext cx="537701" cy="1334533"/>
            <a:chOff x="4969063" y="2737935"/>
            <a:chExt cx="537701" cy="1334533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4669367" y="3585634"/>
              <a:ext cx="965200" cy="846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969063" y="2737935"/>
              <a:ext cx="53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α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43200" y="6172200"/>
            <a:ext cx="4317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PM</a:t>
            </a:r>
            <a:r>
              <a:rPr lang="en-US" sz="2000" baseline="-25000" dirty="0" smtClean="0"/>
              <a:t>2.5 </a:t>
            </a:r>
            <a:r>
              <a:rPr lang="en-US" sz="2000" dirty="0" smtClean="0"/>
              <a:t>= AOD / [f</a:t>
            </a:r>
            <a:r>
              <a:rPr lang="en-US" sz="2000" dirty="0"/>
              <a:t>(RH) </a:t>
            </a:r>
            <a:r>
              <a:rPr lang="en-US" sz="2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/>
              <a:t> SEC </a:t>
            </a:r>
            <a:r>
              <a:rPr lang="en-US" sz="2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>
                <a:latin typeface="Arial"/>
                <a:ea typeface="Wingdings"/>
                <a:cs typeface="Arial"/>
              </a:rPr>
              <a:t> </a:t>
            </a:r>
            <a:r>
              <a:rPr lang="en-US" sz="2000" dirty="0" smtClean="0">
                <a:latin typeface="Arial"/>
                <a:ea typeface="Wingdings"/>
                <a:cs typeface="Arial"/>
              </a:rPr>
              <a:t>PBLH]</a:t>
            </a:r>
            <a:endParaRPr lang="en-US" sz="2000" baseline="-25000" dirty="0"/>
          </a:p>
          <a:p>
            <a:r>
              <a:rPr lang="en-US" sz="2000" dirty="0" smtClean="0"/>
              <a:t> </a:t>
            </a:r>
            <a:endParaRPr lang="en-US" sz="2000" baseline="-25000" dirty="0"/>
          </a:p>
        </p:txBody>
      </p:sp>
      <p:sp>
        <p:nvSpPr>
          <p:cNvPr id="22" name="Cloud 21"/>
          <p:cNvSpPr/>
          <p:nvPr/>
        </p:nvSpPr>
        <p:spPr>
          <a:xfrm>
            <a:off x="3581400" y="2743200"/>
            <a:ext cx="606365" cy="11749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7391400" y="2514600"/>
            <a:ext cx="606365" cy="11749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6172200" y="2667000"/>
            <a:ext cx="606365" cy="11749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2362200" y="3505200"/>
            <a:ext cx="606365" cy="11749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2362200" y="4572000"/>
            <a:ext cx="606365" cy="11749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2438400" y="2514600"/>
            <a:ext cx="606365" cy="11749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419600" y="4191000"/>
            <a:ext cx="4139520" cy="2438400"/>
            <a:chOff x="4572000" y="4191000"/>
            <a:chExt cx="4139520" cy="24384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400800" y="4648200"/>
              <a:ext cx="762000" cy="152400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572000" y="6172200"/>
              <a:ext cx="25908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29400" y="4191000"/>
              <a:ext cx="2082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WRF-CHEM?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 bwMode="auto">
          <a:xfrm>
            <a:off x="1371600" y="-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2009 Paradigm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3581400" y="457200"/>
            <a:ext cx="3994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Hoff and Christopher (2009) </a:t>
            </a:r>
          </a:p>
        </p:txBody>
      </p:sp>
    </p:spTree>
    <p:extLst>
      <p:ext uri="{BB962C8B-B14F-4D97-AF65-F5344CB8AC3E}">
        <p14:creationId xmlns:p14="http://schemas.microsoft.com/office/powerpoint/2010/main" val="234414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DISCOVER-AQ Locations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EFB87-6510-AE4C-BE66-C9774B16EA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USA_201411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9144000" cy="4463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810000"/>
            <a:ext cx="225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California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590800"/>
            <a:ext cx="220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Colorado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4495800"/>
            <a:ext cx="16371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Houston 2013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743200"/>
            <a:ext cx="1678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Balt</a:t>
            </a:r>
            <a:r>
              <a:rPr lang="en-US" dirty="0" smtClean="0">
                <a:solidFill>
                  <a:schemeClr val="bg1"/>
                </a:solidFill>
              </a:rPr>
              <a:t>.-Wash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791200"/>
            <a:ext cx="66782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Aerosol problems are quite different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43000" y="3124200"/>
            <a:ext cx="6019800" cy="22860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895600" y="2667000"/>
            <a:ext cx="1676400" cy="175260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19200" y="3429000"/>
            <a:ext cx="3352800" cy="99060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077" r="1061" b="1077"/>
          <a:stretch/>
        </p:blipFill>
        <p:spPr>
          <a:xfrm>
            <a:off x="304800" y="990600"/>
            <a:ext cx="3675888" cy="306324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</a:ln>
        </p:spPr>
      </p:pic>
      <p:sp>
        <p:nvSpPr>
          <p:cNvPr id="2051" name="TextBox 85"/>
          <p:cNvSpPr txBox="1">
            <a:spLocks noChangeArrowheads="1"/>
          </p:cNvSpPr>
          <p:nvPr/>
        </p:nvSpPr>
        <p:spPr bwMode="auto">
          <a:xfrm>
            <a:off x="228600" y="4191000"/>
            <a:ext cx="41646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A simple model using PM</a:t>
            </a:r>
            <a:r>
              <a:rPr lang="en-US" sz="2000" baseline="-25000" dirty="0" smtClean="0">
                <a:latin typeface="Calibri" pitchFamily="34" charset="0"/>
              </a:rPr>
              <a:t>2.5</a:t>
            </a:r>
            <a:r>
              <a:rPr lang="en-US" sz="2000" dirty="0" smtClean="0">
                <a:latin typeface="Calibri" pitchFamily="34" charset="0"/>
              </a:rPr>
              <a:t> and hygroscopicity measurements can reproduce AOD in a well-mixed BL (red dots) 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Deviates for lofted layers (blue dots)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Calibri" pitchFamily="34" charset="0"/>
              </a:rPr>
              <a:t>Crumeyrolle</a:t>
            </a:r>
            <a:r>
              <a:rPr lang="en-US" sz="2000" i="1" dirty="0" smtClean="0">
                <a:latin typeface="Calibri" pitchFamily="34" charset="0"/>
              </a:rPr>
              <a:t> et al., ACP 2014</a:t>
            </a:r>
          </a:p>
        </p:txBody>
      </p:sp>
      <p:sp>
        <p:nvSpPr>
          <p:cNvPr id="9" name="TextBox 85"/>
          <p:cNvSpPr txBox="1">
            <a:spLocks noChangeArrowheads="1"/>
          </p:cNvSpPr>
          <p:nvPr/>
        </p:nvSpPr>
        <p:spPr bwMode="auto">
          <a:xfrm>
            <a:off x="1828800" y="2286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/>
            <a:r>
              <a:rPr lang="en-US" sz="2400" b="1" dirty="0">
                <a:solidFill>
                  <a:schemeClr val="accent2"/>
                </a:solidFill>
                <a:latin typeface="Calibri" pitchFamily="34" charset="0"/>
              </a:rPr>
              <a:t>In </a:t>
            </a:r>
            <a:r>
              <a:rPr lang="en-US" sz="2400" b="1" dirty="0" smtClean="0">
                <a:solidFill>
                  <a:schemeClr val="accent2"/>
                </a:solidFill>
                <a:latin typeface="Calibri" pitchFamily="34" charset="0"/>
              </a:rPr>
              <a:t>Situ (LARGE) </a:t>
            </a:r>
            <a:r>
              <a:rPr lang="en-US" sz="2400" b="1" dirty="0">
                <a:solidFill>
                  <a:schemeClr val="accent2"/>
                </a:solidFill>
                <a:latin typeface="Calibri" pitchFamily="34" charset="0"/>
              </a:rPr>
              <a:t>AOD-to-PM in </a:t>
            </a:r>
            <a:r>
              <a:rPr lang="en-US" sz="2400" b="1" dirty="0" smtClean="0">
                <a:solidFill>
                  <a:schemeClr val="accent2"/>
                </a:solidFill>
                <a:latin typeface="Calibri" pitchFamily="34" charset="0"/>
              </a:rPr>
              <a:t>Maryland 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90600"/>
            <a:ext cx="4140758" cy="306324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</a:ln>
        </p:spPr>
      </p:pic>
      <p:sp>
        <p:nvSpPr>
          <p:cNvPr id="19" name="Rectangle 18"/>
          <p:cNvSpPr/>
          <p:nvPr/>
        </p:nvSpPr>
        <p:spPr>
          <a:xfrm>
            <a:off x="4572000" y="4267200"/>
            <a:ext cx="42089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In-situ aerosol hygroscopicity model (gamma) yields consistent ambient extinction profiles compared to remote-sensing results from HSRL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Water contributed up to 43% to AOD in the region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Calibri" pitchFamily="34" charset="0"/>
              </a:rPr>
              <a:t>Ziemba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>
                <a:latin typeface="Calibri" pitchFamily="34" charset="0"/>
              </a:rPr>
              <a:t>et al., GRL </a:t>
            </a:r>
            <a:r>
              <a:rPr lang="en-US" sz="2000" i="1" dirty="0" smtClean="0">
                <a:latin typeface="Calibri" pitchFamily="34" charset="0"/>
              </a:rPr>
              <a:t>2013</a:t>
            </a:r>
            <a:endParaRPr lang="en-US" sz="20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829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2013 Hoff AGU Paper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5105400"/>
            <a:ext cx="8534400" cy="5334000"/>
          </a:xfrm>
        </p:spPr>
        <p:txBody>
          <a:bodyPr/>
          <a:lstStyle/>
          <a:p>
            <a:r>
              <a:rPr lang="en-US" sz="2000" dirty="0" smtClean="0"/>
              <a:t>WRF-CHEM </a:t>
            </a:r>
            <a:r>
              <a:rPr lang="en-US" sz="2000" b="1" dirty="0" smtClean="0">
                <a:solidFill>
                  <a:srgbClr val="0000FF"/>
                </a:solidFill>
              </a:rPr>
              <a:t>underestimates AOD </a:t>
            </a:r>
            <a:r>
              <a:rPr lang="en-US" sz="2000" dirty="0" smtClean="0"/>
              <a:t>on average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Midday PBLH is ok </a:t>
            </a:r>
            <a:r>
              <a:rPr lang="en-US" sz="2000" dirty="0" smtClean="0"/>
              <a:t>but </a:t>
            </a:r>
            <a:r>
              <a:rPr lang="en-US" sz="2000" b="1" dirty="0" smtClean="0">
                <a:solidFill>
                  <a:srgbClr val="0000FF"/>
                </a:solidFill>
              </a:rPr>
              <a:t>PBL AOD</a:t>
            </a:r>
            <a:r>
              <a:rPr lang="en-US" sz="2000" b="1" dirty="0" smtClean="0">
                <a:solidFill>
                  <a:srgbClr val="2762A6"/>
                </a:solidFill>
              </a:rPr>
              <a:t> </a:t>
            </a:r>
            <a:r>
              <a:rPr lang="en-US" sz="2000" dirty="0" smtClean="0"/>
              <a:t>is underestimated </a:t>
            </a:r>
          </a:p>
          <a:p>
            <a:pPr lvl="1"/>
            <a:r>
              <a:rPr lang="en-US" sz="2000" dirty="0" smtClean="0"/>
              <a:t>RH accuracy is an issue - growth model wrong?</a:t>
            </a:r>
          </a:p>
          <a:p>
            <a:pPr lvl="1"/>
            <a:r>
              <a:rPr lang="en-US" sz="2000" dirty="0" smtClean="0"/>
              <a:t>insufficient secondary aerosol?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EFB87-6510-AE4C-BE66-C9774B16EA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umbc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03" y="14681"/>
            <a:ext cx="1871797" cy="63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622058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1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ck_acp-14-11633-20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8298283" cy="6344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Baltimore-Washington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EFB87-6510-AE4C-BE66-C9774B16EA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323" y="914400"/>
            <a:ext cx="2768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Eck et al, 2014</a:t>
            </a:r>
          </a:p>
          <a:p>
            <a:r>
              <a:rPr lang="en-US" dirty="0" smtClean="0"/>
              <a:t>Schafer et al.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ck_acp-14-11633-2014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7434785" cy="5758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228600"/>
            <a:ext cx="8229600" cy="1143000"/>
          </a:xfrm>
        </p:spPr>
        <p:txBody>
          <a:bodyPr/>
          <a:lstStyle/>
          <a:p>
            <a:r>
              <a:rPr lang="en-US" sz="2800" dirty="0" smtClean="0"/>
              <a:t>More than </a:t>
            </a:r>
            <a:r>
              <a:rPr lang="en-US" sz="2800" dirty="0" err="1" smtClean="0"/>
              <a:t>Koren’s</a:t>
            </a:r>
            <a:r>
              <a:rPr lang="en-US" sz="2800" dirty="0" smtClean="0"/>
              <a:t> “Silver Lining”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EFB87-6510-AE4C-BE66-C9774B16EA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352909">
            <a:off x="978276" y="4652333"/>
            <a:ext cx="3692184" cy="791936"/>
          </a:xfrm>
          <a:prstGeom prst="rightArrow">
            <a:avLst/>
          </a:prstGeom>
          <a:gradFill flip="none" rotWithShape="1">
            <a:gsLst>
              <a:gs pos="99000">
                <a:schemeClr val="accent1">
                  <a:shade val="51000"/>
                  <a:satMod val="130000"/>
                </a:schemeClr>
              </a:gs>
              <a:gs pos="87000">
                <a:schemeClr val="accent1">
                  <a:alpha val="43000"/>
                </a:schemeClr>
              </a:gs>
              <a:gs pos="2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2971800" y="2133600"/>
            <a:ext cx="609600" cy="1371600"/>
          </a:xfrm>
          <a:prstGeom prst="upArrow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>
                  <a:alpha val="18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990600"/>
          </a:xfrm>
        </p:spPr>
        <p:txBody>
          <a:bodyPr/>
          <a:lstStyle/>
          <a:p>
            <a:r>
              <a:rPr lang="en-US" sz="3600" dirty="0" smtClean="0"/>
              <a:t>        It is not just RH or f(RH)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Particle number also increases as you approach cloud base from below</a:t>
            </a:r>
          </a:p>
          <a:p>
            <a:r>
              <a:rPr lang="en-US" dirty="0" smtClean="0"/>
              <a:t>Eck suggests that there is </a:t>
            </a:r>
            <a:r>
              <a:rPr lang="en-US" dirty="0" smtClean="0">
                <a:solidFill>
                  <a:srgbClr val="0000FF"/>
                </a:solidFill>
              </a:rPr>
              <a:t>new particle formation </a:t>
            </a:r>
            <a:r>
              <a:rPr lang="en-US" dirty="0" smtClean="0"/>
              <a:t>below cloud base, perhaps organic in nature</a:t>
            </a:r>
          </a:p>
          <a:p>
            <a:r>
              <a:rPr lang="en-US" dirty="0" smtClean="0"/>
              <a:t>Work is consistent with </a:t>
            </a:r>
            <a:r>
              <a:rPr lang="en-US" dirty="0" err="1" smtClean="0"/>
              <a:t>Hennigan’s</a:t>
            </a:r>
            <a:r>
              <a:rPr lang="en-US" dirty="0" smtClean="0"/>
              <a:t> earlier surface work showing SOA formation is RH dependent and SOA processing occurs in the vicinity of clouds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EFB87-6510-AE4C-BE66-C9774B16EA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Lightning Bolt 2"/>
          <p:cNvSpPr/>
          <p:nvPr/>
        </p:nvSpPr>
        <p:spPr>
          <a:xfrm>
            <a:off x="3124200" y="381000"/>
            <a:ext cx="609600" cy="83820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</TotalTime>
  <Words>683</Words>
  <Application>Microsoft Macintosh PowerPoint</Application>
  <PresentationFormat>On-screen Show (4:3)</PresentationFormat>
  <Paragraphs>100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DISCOVER-AQ Locations</vt:lpstr>
      <vt:lpstr>PowerPoint Presentation</vt:lpstr>
      <vt:lpstr>2013 Hoff AGU Paper</vt:lpstr>
      <vt:lpstr>Baltimore-Washington</vt:lpstr>
      <vt:lpstr>More than Koren’s “Silver Lining”</vt:lpstr>
      <vt:lpstr>        It is not just RH or f(RH)</vt:lpstr>
      <vt:lpstr>PowerPoint Presentation</vt:lpstr>
      <vt:lpstr>California:  More than PBLH</vt:lpstr>
      <vt:lpstr>PowerPoint Presentation</vt:lpstr>
      <vt:lpstr>Colorado (Hennigan et al., 2015)</vt:lpstr>
      <vt:lpstr>Colorado (Hennigan et al., 2015)</vt:lpstr>
      <vt:lpstr>Take Away Message</vt:lpstr>
    </vt:vector>
  </TitlesOfParts>
  <Company>ODIN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H Crawford</dc:creator>
  <cp:lastModifiedBy>Ray Hoff</cp:lastModifiedBy>
  <cp:revision>375</cp:revision>
  <dcterms:created xsi:type="dcterms:W3CDTF">2013-01-04T13:50:26Z</dcterms:created>
  <dcterms:modified xsi:type="dcterms:W3CDTF">2015-01-15T20:47:59Z</dcterms:modified>
</cp:coreProperties>
</file>