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98" autoAdjust="0"/>
  </p:normalViewPr>
  <p:slideViewPr>
    <p:cSldViewPr snapToGrid="0" snapToObjects="1">
      <p:cViewPr>
        <p:scale>
          <a:sx n="100" d="100"/>
          <a:sy n="100" d="100"/>
        </p:scale>
        <p:origin x="-207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02152-B7BD-D14A-9E68-967F0F191C2A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8D6EC-45FC-224D-AC14-BBC1905F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7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2DE6-8377-3047-803D-18CDC8210545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3BBD-B97B-C64D-B1F1-0500E158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2DE6-8377-3047-803D-18CDC8210545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3BBD-B97B-C64D-B1F1-0500E158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2DE6-8377-3047-803D-18CDC8210545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3BBD-B97B-C64D-B1F1-0500E158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2DE6-8377-3047-803D-18CDC8210545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3BBD-B97B-C64D-B1F1-0500E158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2DE6-8377-3047-803D-18CDC8210545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3BBD-B97B-C64D-B1F1-0500E158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2DE6-8377-3047-803D-18CDC8210545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3BBD-B97B-C64D-B1F1-0500E158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2DE6-8377-3047-803D-18CDC8210545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3BBD-B97B-C64D-B1F1-0500E158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2DE6-8377-3047-803D-18CDC8210545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3BBD-B97B-C64D-B1F1-0500E158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2DE6-8377-3047-803D-18CDC8210545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3BBD-B97B-C64D-B1F1-0500E158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2DE6-8377-3047-803D-18CDC8210545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3BBD-B97B-C64D-B1F1-0500E158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2DE6-8377-3047-803D-18CDC8210545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3BBD-B97B-C64D-B1F1-0500E158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NULL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7FF2DE6-8377-3047-803D-18CDC8210545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D8BA3BBD-B97B-C64D-B1F1-0500E158DB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"/>
            <a:ext cx="523875" cy="457200"/>
          </a:xfrm>
          <a:prstGeom prst="rect">
            <a:avLst/>
          </a:prstGeom>
          <a:noFill/>
          <a:effectLst/>
        </p:spPr>
      </p:pic>
      <p:pic>
        <p:nvPicPr>
          <p:cNvPr id="8" name="Picture 7" descr="Goddard w_rocket.gif                                           000010DFSTAAC #1                       B0D01979:"/>
          <p:cNvPicPr>
            <a:picLocks noChangeArrowheads="1"/>
          </p:cNvPicPr>
          <p:nvPr/>
        </p:nvPicPr>
        <p:blipFill>
          <a:blip r:embed="rId14" r:link="rId15">
            <a:lum bright="-4000" contrast="6000"/>
          </a:blip>
          <a:srcRect/>
          <a:stretch>
            <a:fillRect/>
          </a:stretch>
        </p:blipFill>
        <p:spPr bwMode="auto">
          <a:xfrm>
            <a:off x="6479167" y="68527"/>
            <a:ext cx="335756" cy="57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stephan.r.kawa@nas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9650" y="234104"/>
            <a:ext cx="4838700" cy="720936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An </a:t>
            </a:r>
            <a:r>
              <a:rPr lang="en-US" sz="2000" dirty="0"/>
              <a:t>Airborne System for Direct Validation of Regional Carbon Flux </a:t>
            </a:r>
            <a:r>
              <a:rPr lang="en-US" sz="2000" dirty="0" smtClean="0"/>
              <a:t>Estimates</a:t>
            </a:r>
            <a:r>
              <a:rPr lang="en-US" sz="1300" dirty="0" smtClean="0">
                <a:ea typeface="Helvetica" pitchFamily="-104" charset="0"/>
              </a:rPr>
              <a:t> </a:t>
            </a:r>
            <a:br>
              <a:rPr lang="en-US" sz="1300" dirty="0" smtClean="0">
                <a:ea typeface="Helvetica" pitchFamily="-104" charset="0"/>
              </a:rPr>
            </a:br>
            <a:r>
              <a:rPr lang="en-US" sz="1300" dirty="0" smtClean="0">
                <a:ea typeface="Helvetica" pitchFamily="-104" charset="0"/>
              </a:rPr>
              <a:t>S. Randy </a:t>
            </a:r>
            <a:r>
              <a:rPr lang="en-US" sz="1300" dirty="0" err="1">
                <a:ea typeface="Helvetica" pitchFamily="-104" charset="0"/>
              </a:rPr>
              <a:t>Kawa</a:t>
            </a:r>
            <a:r>
              <a:rPr lang="en-US" sz="1300" dirty="0">
                <a:ea typeface="Helvetica" pitchFamily="-104" charset="0"/>
              </a:rPr>
              <a:t>, Tom </a:t>
            </a:r>
            <a:r>
              <a:rPr lang="en-US" sz="1300" dirty="0" err="1">
                <a:ea typeface="Helvetica" pitchFamily="-104" charset="0"/>
              </a:rPr>
              <a:t>Hanisco</a:t>
            </a:r>
            <a:r>
              <a:rPr lang="en-US" sz="1300" dirty="0">
                <a:ea typeface="Helvetica" pitchFamily="-104" charset="0"/>
              </a:rPr>
              <a:t>, Paul Newman, Glenn Wolfe</a:t>
            </a:r>
            <a:br>
              <a:rPr lang="en-US" sz="1300" dirty="0">
                <a:ea typeface="Helvetica" pitchFamily="-104" charset="0"/>
              </a:rPr>
            </a:br>
            <a:r>
              <a:rPr lang="en-US" sz="1300" dirty="0" smtClean="0">
                <a:ea typeface="Helvetica" pitchFamily="-104" charset="0"/>
              </a:rPr>
              <a:t>NASA Goddard Space Flight Center</a:t>
            </a:r>
            <a:endParaRPr lang="en-US" sz="1300" dirty="0"/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95000" y="1192650"/>
            <a:ext cx="6665709" cy="1169551"/>
          </a:xfrm>
          <a:prstGeom prst="rect">
            <a:avLst/>
          </a:prstGeom>
          <a:noFill/>
          <a:ln w="38100" cmpd="sng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i="0" dirty="0" smtClean="0">
                <a:latin typeface="Arial"/>
                <a:ea typeface="Helvetica" pitchFamily="-104" charset="0"/>
                <a:cs typeface="Arial"/>
              </a:rPr>
              <a:t>Objectives</a:t>
            </a:r>
          </a:p>
          <a:p>
            <a:pPr marL="225425" indent="-163513">
              <a:buFont typeface="Arial"/>
              <a:buChar char="•"/>
            </a:pPr>
            <a:r>
              <a:rPr lang="en-US" sz="1400" i="0" dirty="0" smtClean="0">
                <a:latin typeface="Arial"/>
                <a:ea typeface="Helvetica" pitchFamily="-104" charset="0"/>
                <a:cs typeface="Arial"/>
              </a:rPr>
              <a:t>Assemble a versatile, economical system for measuring airborne fluxes</a:t>
            </a:r>
          </a:p>
          <a:p>
            <a:pPr marL="225425" indent="-163513">
              <a:buFont typeface="Arial"/>
              <a:buChar char="•"/>
            </a:pPr>
            <a:r>
              <a:rPr lang="en-US" sz="1400" i="0" dirty="0" smtClean="0">
                <a:latin typeface="Arial"/>
                <a:ea typeface="Helvetica" pitchFamily="-104" charset="0"/>
                <a:cs typeface="Arial"/>
              </a:rPr>
              <a:t>Quantify greenhouse gas (GHG) sources/sinks over a spectrum of ecosystems</a:t>
            </a:r>
            <a:endParaRPr lang="en-US" sz="1400" i="0" dirty="0">
              <a:latin typeface="Arial"/>
              <a:ea typeface="Helvetica" pitchFamily="-104" charset="0"/>
              <a:cs typeface="Arial"/>
            </a:endParaRPr>
          </a:p>
          <a:p>
            <a:pPr marL="225425" indent="-163513">
              <a:buFont typeface="Arial"/>
              <a:buChar char="•"/>
            </a:pPr>
            <a:r>
              <a:rPr lang="en-US" sz="1400" i="0" dirty="0" smtClean="0">
                <a:latin typeface="Arial"/>
                <a:ea typeface="Helvetica" pitchFamily="-104" charset="0"/>
                <a:cs typeface="Arial"/>
              </a:rPr>
              <a:t>Evaluate biophysical process models and parameterizations</a:t>
            </a:r>
          </a:p>
          <a:p>
            <a:pPr marL="225425" indent="-163513">
              <a:buFont typeface="Arial"/>
              <a:buChar char="•"/>
            </a:pPr>
            <a:r>
              <a:rPr lang="en-US" sz="1400" dirty="0">
                <a:latin typeface="Arial"/>
                <a:ea typeface="Helvetica" pitchFamily="-104" charset="0"/>
                <a:cs typeface="Arial"/>
              </a:rPr>
              <a:t>V</a:t>
            </a:r>
            <a:r>
              <a:rPr lang="en-US" sz="1400" i="0" dirty="0" smtClean="0">
                <a:latin typeface="Arial"/>
                <a:ea typeface="Helvetica" pitchFamily="-104" charset="0"/>
                <a:cs typeface="Arial"/>
              </a:rPr>
              <a:t>alidate top-level satellite flux products from OCO-2 and other missions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9873" y="2894355"/>
            <a:ext cx="6416310" cy="1551516"/>
            <a:chOff x="111013" y="3171263"/>
            <a:chExt cx="6416310" cy="1551516"/>
          </a:xfrm>
        </p:grpSpPr>
        <p:pic>
          <p:nvPicPr>
            <p:cNvPr id="6" name="Picture 5" descr="IMG_0488.JPG"/>
            <p:cNvPicPr>
              <a:picLocks noChangeAspect="1"/>
            </p:cNvPicPr>
            <p:nvPr/>
          </p:nvPicPr>
          <p:blipFill>
            <a:blip r:embed="rId2"/>
            <a:srcRect t="19478" b="6831"/>
            <a:stretch>
              <a:fillRect/>
            </a:stretch>
          </p:blipFill>
          <p:spPr>
            <a:xfrm>
              <a:off x="111013" y="3171263"/>
              <a:ext cx="2807261" cy="1551516"/>
            </a:xfrm>
            <a:prstGeom prst="rect">
              <a:avLst/>
            </a:prstGeom>
          </p:spPr>
        </p:pic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2937325" y="3280757"/>
              <a:ext cx="3589998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166688" indent="-166688">
                <a:buFont typeface="Arial" pitchFamily="-104" charset="0"/>
                <a:buChar char="•"/>
              </a:pPr>
              <a:r>
                <a:rPr lang="en-US" sz="1400" i="1" dirty="0" smtClean="0">
                  <a:latin typeface="Arial"/>
                  <a:ea typeface="Helvetica" pitchFamily="-104" charset="0"/>
                  <a:cs typeface="Arial"/>
                </a:rPr>
                <a:t>Physical</a:t>
              </a:r>
              <a:r>
                <a:rPr lang="en-US" sz="1400" i="0" dirty="0" smtClean="0">
                  <a:latin typeface="Arial"/>
                  <a:ea typeface="Helvetica" pitchFamily="-104" charset="0"/>
                  <a:cs typeface="Arial"/>
                </a:rPr>
                <a:t>: </a:t>
              </a:r>
              <a:r>
                <a:rPr lang="en-US" sz="1400" dirty="0" smtClean="0">
                  <a:latin typeface="Arial"/>
                  <a:ea typeface="Helvetica" pitchFamily="-104" charset="0"/>
                  <a:cs typeface="Arial"/>
                </a:rPr>
                <a:t>ample </a:t>
              </a:r>
              <a:r>
                <a:rPr lang="en-US" sz="1400" i="0" dirty="0" smtClean="0">
                  <a:latin typeface="Arial"/>
                  <a:ea typeface="Helvetica" pitchFamily="-104" charset="0"/>
                  <a:cs typeface="Arial"/>
                </a:rPr>
                <a:t>payload capacity (3.5 ton), nose amenable to 3D wind sensors</a:t>
              </a:r>
            </a:p>
            <a:p>
              <a:pPr marL="166688" indent="-166688">
                <a:buFont typeface="Arial" pitchFamily="-104" charset="0"/>
                <a:buChar char="•"/>
              </a:pPr>
              <a:r>
                <a:rPr lang="en-US" sz="1400" i="1" dirty="0" smtClean="0">
                  <a:latin typeface="Arial"/>
                  <a:ea typeface="Helvetica" pitchFamily="-104" charset="0"/>
                  <a:cs typeface="Arial"/>
                </a:rPr>
                <a:t>Flight envelope</a:t>
              </a:r>
              <a:r>
                <a:rPr lang="en-US" sz="1400" i="0" dirty="0" smtClean="0">
                  <a:latin typeface="Arial"/>
                  <a:ea typeface="Helvetica" pitchFamily="-104" charset="0"/>
                  <a:cs typeface="Arial"/>
                </a:rPr>
                <a:t>: low (200’), slow (110 </a:t>
              </a:r>
              <a:r>
                <a:rPr lang="en-US" sz="1400" i="0" dirty="0" err="1" smtClean="0">
                  <a:latin typeface="Arial"/>
                  <a:ea typeface="Helvetica" pitchFamily="-104" charset="0"/>
                  <a:cs typeface="Arial"/>
                </a:rPr>
                <a:t>kts</a:t>
              </a:r>
              <a:r>
                <a:rPr lang="en-US" sz="1400" i="0" dirty="0" smtClean="0">
                  <a:latin typeface="Arial"/>
                  <a:ea typeface="Helvetica" pitchFamily="-104" charset="0"/>
                  <a:cs typeface="Arial"/>
                </a:rPr>
                <a:t>), good duration (6 h)</a:t>
              </a:r>
              <a:endParaRPr lang="en-US" sz="1400" dirty="0">
                <a:latin typeface="Arial"/>
                <a:ea typeface="Helvetica" pitchFamily="-104" charset="0"/>
                <a:cs typeface="Arial"/>
              </a:endParaRPr>
            </a:p>
            <a:p>
              <a:pPr marL="166688" indent="-166688">
                <a:buFont typeface="Arial" pitchFamily="-104" charset="0"/>
                <a:buChar char="•"/>
              </a:pPr>
              <a:r>
                <a:rPr lang="en-US" sz="1400" i="1" dirty="0" smtClean="0">
                  <a:latin typeface="Arial"/>
                  <a:ea typeface="Helvetica" pitchFamily="-104" charset="0"/>
                  <a:cs typeface="Arial"/>
                </a:rPr>
                <a:t>Cost</a:t>
              </a:r>
              <a:r>
                <a:rPr lang="en-US" sz="1400" i="0" dirty="0" smtClean="0">
                  <a:latin typeface="Arial"/>
                  <a:ea typeface="Helvetica" pitchFamily="-104" charset="0"/>
                  <a:cs typeface="Arial"/>
                </a:rPr>
                <a:t>: ~$1000</a:t>
              </a:r>
              <a:r>
                <a:rPr lang="en-US" sz="1400" dirty="0">
                  <a:latin typeface="Arial"/>
                  <a:ea typeface="Helvetica" pitchFamily="-104" charset="0"/>
                  <a:cs typeface="Arial"/>
                </a:rPr>
                <a:t> </a:t>
              </a:r>
              <a:r>
                <a:rPr lang="en-US" sz="1400" dirty="0" smtClean="0">
                  <a:latin typeface="Arial"/>
                  <a:ea typeface="Helvetica" pitchFamily="-104" charset="0"/>
                  <a:cs typeface="Arial"/>
                </a:rPr>
                <a:t>per flight hour</a:t>
              </a:r>
              <a:endParaRPr lang="en-US" sz="1400" i="0" dirty="0">
                <a:latin typeface="Arial"/>
                <a:ea typeface="Helvetica" pitchFamily="-104" charset="0"/>
                <a:cs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8450" y="5045333"/>
            <a:ext cx="6394889" cy="1815882"/>
            <a:chOff x="94389" y="5483176"/>
            <a:chExt cx="6394889" cy="1815882"/>
          </a:xfrm>
        </p:grpSpPr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94389" y="5483176"/>
              <a:ext cx="3401028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171450" lvl="1" indent="-171450">
                <a:buFont typeface="Arial" panose="020B0604020202020204" pitchFamily="34" charset="0"/>
                <a:buChar char="•"/>
              </a:pPr>
              <a:r>
                <a:rPr lang="en-US" sz="1400" i="0" dirty="0" smtClean="0">
                  <a:latin typeface="Arial"/>
                  <a:ea typeface="Helvetica" pitchFamily="-104" charset="0"/>
                  <a:cs typeface="Arial"/>
                </a:rPr>
                <a:t>How does </a:t>
              </a:r>
              <a:r>
                <a:rPr lang="en-US" sz="1400" dirty="0" smtClean="0">
                  <a:latin typeface="Arial"/>
                  <a:ea typeface="Helvetica" pitchFamily="-104" charset="0"/>
                  <a:cs typeface="Arial"/>
                </a:rPr>
                <a:t>land-air exchange </a:t>
              </a:r>
              <a:r>
                <a:rPr lang="en-US" sz="1400" i="0" dirty="0" smtClean="0">
                  <a:latin typeface="Arial"/>
                  <a:ea typeface="Helvetica" pitchFamily="-104" charset="0"/>
                  <a:cs typeface="Arial"/>
                </a:rPr>
                <a:t>of CO</a:t>
              </a:r>
              <a:r>
                <a:rPr lang="en-US" sz="1400" i="0" baseline="-25000" dirty="0" smtClean="0">
                  <a:latin typeface="Arial"/>
                  <a:ea typeface="Helvetica" pitchFamily="-104" charset="0"/>
                  <a:cs typeface="Arial"/>
                </a:rPr>
                <a:t>2</a:t>
              </a:r>
              <a:r>
                <a:rPr lang="en-US" sz="1400" i="0" dirty="0" smtClean="0">
                  <a:latin typeface="Arial"/>
                  <a:ea typeface="Helvetica" pitchFamily="-104" charset="0"/>
                  <a:cs typeface="Arial"/>
                </a:rPr>
                <a:t> and CH</a:t>
              </a:r>
              <a:r>
                <a:rPr lang="en-US" sz="1400" i="0" baseline="-25000" dirty="0" smtClean="0">
                  <a:latin typeface="Arial"/>
                  <a:ea typeface="Helvetica" pitchFamily="-104" charset="0"/>
                  <a:cs typeface="Arial"/>
                </a:rPr>
                <a:t>4</a:t>
              </a:r>
              <a:r>
                <a:rPr lang="en-US" sz="1400" i="0" dirty="0" smtClean="0">
                  <a:latin typeface="Arial"/>
                  <a:ea typeface="Helvetica" pitchFamily="-104" charset="0"/>
                  <a:cs typeface="Arial"/>
                </a:rPr>
                <a:t> respond to </a:t>
              </a:r>
              <a:r>
                <a:rPr lang="en-US" sz="1400" b="1" i="0" dirty="0" smtClean="0">
                  <a:latin typeface="Arial"/>
                  <a:ea typeface="Helvetica" pitchFamily="-104" charset="0"/>
                  <a:cs typeface="Arial"/>
                </a:rPr>
                <a:t>climate-induced stresses </a:t>
              </a:r>
              <a:r>
                <a:rPr lang="en-US" sz="1400" i="0" dirty="0" smtClean="0">
                  <a:latin typeface="Arial"/>
                  <a:ea typeface="Helvetica" pitchFamily="-104" charset="0"/>
                  <a:cs typeface="Arial"/>
                </a:rPr>
                <a:t>(heat, drought, pests)?</a:t>
              </a:r>
            </a:p>
            <a:p>
              <a:pPr marL="171450" lvl="1" indent="-1714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rial"/>
                  <a:ea typeface="Helvetica" pitchFamily="-104" charset="0"/>
                  <a:cs typeface="Arial"/>
                </a:rPr>
                <a:t>How do </a:t>
              </a:r>
              <a:r>
                <a:rPr lang="en-US" sz="1400" b="1" dirty="0" smtClean="0">
                  <a:latin typeface="Arial"/>
                  <a:ea typeface="Helvetica" pitchFamily="-104" charset="0"/>
                  <a:cs typeface="Arial"/>
                </a:rPr>
                <a:t>energy production </a:t>
              </a:r>
              <a:r>
                <a:rPr lang="en-US" sz="1400" dirty="0" smtClean="0">
                  <a:latin typeface="Arial"/>
                  <a:ea typeface="Helvetica" pitchFamily="-104" charset="0"/>
                  <a:cs typeface="Arial"/>
                </a:rPr>
                <a:t>(oil/gas, corn ethanol) and agricultural activities impact GHG inventories?</a:t>
              </a:r>
              <a:endParaRPr lang="en-US" sz="1400" i="0" dirty="0">
                <a:latin typeface="Arial"/>
                <a:ea typeface="Helvetica" pitchFamily="-104" charset="0"/>
                <a:cs typeface="Arial"/>
              </a:endParaRPr>
            </a:p>
            <a:p>
              <a:pPr marL="171450" lvl="1" indent="-1714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rial"/>
                  <a:ea typeface="Helvetica" pitchFamily="-104" charset="0"/>
                  <a:cs typeface="Arial"/>
                </a:rPr>
                <a:t>What is the release rate of CH</a:t>
              </a:r>
              <a:r>
                <a:rPr lang="en-US" sz="1400" baseline="-25000" dirty="0" smtClean="0">
                  <a:latin typeface="Arial"/>
                  <a:ea typeface="Helvetica" pitchFamily="-104" charset="0"/>
                  <a:cs typeface="Arial"/>
                </a:rPr>
                <a:t>4</a:t>
              </a:r>
              <a:r>
                <a:rPr lang="en-US" sz="1400" dirty="0" smtClean="0">
                  <a:latin typeface="Arial"/>
                  <a:ea typeface="Helvetica" pitchFamily="-104" charset="0"/>
                  <a:cs typeface="Arial"/>
                </a:rPr>
                <a:t> from </a:t>
              </a:r>
              <a:r>
                <a:rPr lang="en-US" sz="1400" b="1" dirty="0" smtClean="0">
                  <a:latin typeface="Arial"/>
                  <a:ea typeface="Helvetica" pitchFamily="-104" charset="0"/>
                  <a:cs typeface="Arial"/>
                </a:rPr>
                <a:t>thawing permafrost</a:t>
              </a:r>
              <a:r>
                <a:rPr lang="en-US" sz="1400" dirty="0" smtClean="0">
                  <a:latin typeface="Arial"/>
                  <a:ea typeface="Helvetica" pitchFamily="-104" charset="0"/>
                  <a:cs typeface="Arial"/>
                </a:rPr>
                <a:t>?</a:t>
              </a:r>
            </a:p>
          </p:txBody>
        </p:sp>
        <p:pic>
          <p:nvPicPr>
            <p:cNvPr id="9" name="Picture 4"/>
            <p:cNvPicPr>
              <a:picLocks noChangeAspect="1"/>
            </p:cNvPicPr>
            <p:nvPr/>
          </p:nvPicPr>
          <p:blipFill>
            <a:blip r:embed="rId3"/>
            <a:srcRect l="12392" t="12083" r="12279" b="28847"/>
            <a:stretch>
              <a:fillRect/>
            </a:stretch>
          </p:blipFill>
          <p:spPr bwMode="auto">
            <a:xfrm>
              <a:off x="3685420" y="5526055"/>
              <a:ext cx="2803858" cy="1728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268450" y="6952868"/>
            <a:ext cx="6249148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Why fluxes?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Earth system processes (e.g. emissions, deposition) are typically quantified </a:t>
            </a:r>
            <a:r>
              <a:rPr lang="en-US" sz="1200" i="1" dirty="0" smtClean="0">
                <a:latin typeface="Arial"/>
                <a:cs typeface="Arial"/>
              </a:rPr>
              <a:t>indirectly</a:t>
            </a:r>
            <a:r>
              <a:rPr lang="en-US" sz="1200" dirty="0" smtClean="0">
                <a:latin typeface="Arial"/>
                <a:cs typeface="Arial"/>
              </a:rPr>
              <a:t> through top-down or bottom-up inventories, which are highly uncertain and/or of limited representativeness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Airborne eddy covariance fluxes provide a </a:t>
            </a:r>
            <a:r>
              <a:rPr lang="en-US" sz="1200" i="1" dirty="0" smtClean="0">
                <a:latin typeface="Arial"/>
                <a:cs typeface="Arial"/>
              </a:rPr>
              <a:t>direct</a:t>
            </a:r>
            <a:r>
              <a:rPr lang="en-US" sz="1200" dirty="0" smtClean="0">
                <a:latin typeface="Arial"/>
                <a:cs typeface="Arial"/>
              </a:rPr>
              <a:t> measurement of surface-atmosphere exchange at ecosystem-relevant scales of 1 – 100 km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The Sherpa flux platform can be adapted to other science objectives as well, such as biogenic emissions, nitrogen and ozone deposition, and atmospheric chemistry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1143" y="8554850"/>
            <a:ext cx="3890957" cy="5078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For more information, contact:</a:t>
            </a:r>
          </a:p>
          <a:p>
            <a:pPr algn="ctr"/>
            <a:r>
              <a:rPr lang="en-US" sz="900" dirty="0" smtClean="0">
                <a:latin typeface="Arial"/>
                <a:cs typeface="Arial"/>
              </a:rPr>
              <a:t>S</a:t>
            </a:r>
            <a:r>
              <a:rPr lang="en-US" sz="900" dirty="0">
                <a:latin typeface="Arial"/>
                <a:cs typeface="Arial"/>
              </a:rPr>
              <a:t>. Randolph </a:t>
            </a:r>
            <a:r>
              <a:rPr lang="en-US" sz="900" dirty="0" err="1" smtClean="0">
                <a:latin typeface="Arial"/>
                <a:cs typeface="Arial"/>
              </a:rPr>
              <a:t>Kawa</a:t>
            </a:r>
            <a:r>
              <a:rPr lang="en-US" sz="900" dirty="0" smtClean="0">
                <a:latin typeface="Arial"/>
                <a:cs typeface="Arial"/>
              </a:rPr>
              <a:t>, NASA </a:t>
            </a:r>
            <a:r>
              <a:rPr lang="en-US" sz="900" dirty="0">
                <a:latin typeface="Arial"/>
                <a:cs typeface="Arial"/>
              </a:rPr>
              <a:t>Goddard Space Flight Center, Code 614</a:t>
            </a:r>
          </a:p>
          <a:p>
            <a:pPr algn="ctr"/>
            <a:r>
              <a:rPr lang="fr-FR" sz="900" dirty="0">
                <a:latin typeface="Arial"/>
                <a:cs typeface="Arial"/>
              </a:rPr>
              <a:t>tel. 301/614-6004, </a:t>
            </a:r>
            <a:r>
              <a:rPr lang="fr-FR" sz="900" u="sng" dirty="0" smtClean="0">
                <a:latin typeface="Arial"/>
                <a:cs typeface="Arial"/>
                <a:hlinkClick r:id="rId4"/>
              </a:rPr>
              <a:t>stephan.r.kawa</a:t>
            </a:r>
            <a:r>
              <a:rPr lang="fr-FR" sz="900" u="sng" dirty="0">
                <a:latin typeface="Arial"/>
                <a:cs typeface="Arial"/>
                <a:hlinkClick r:id="rId4"/>
              </a:rPr>
              <a:t>@nasa.gov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1626" y="8861412"/>
            <a:ext cx="898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17 Dec 2015</a:t>
            </a:r>
            <a:endParaRPr lang="en-US" sz="1100" dirty="0"/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68449" y="2550953"/>
            <a:ext cx="63135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1400" b="1" i="0" dirty="0" smtClean="0">
                <a:latin typeface="Arial"/>
                <a:ea typeface="Helvetica" pitchFamily="-104" charset="0"/>
                <a:cs typeface="Arial"/>
              </a:rPr>
              <a:t>The C-23 Sherpa is an ideal platform for airborne flux observations.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92293" y="4714786"/>
            <a:ext cx="64734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1400" b="1" dirty="0" smtClean="0">
                <a:latin typeface="Arial"/>
                <a:ea typeface="Helvetica" pitchFamily="-104" charset="0"/>
                <a:cs typeface="Arial"/>
              </a:rPr>
              <a:t>Airborne GHG fluxes can address a suite of global questions.</a:t>
            </a:r>
            <a:endParaRPr lang="en-US" sz="1400" b="1" i="0" dirty="0" smtClean="0">
              <a:latin typeface="Arial"/>
              <a:ea typeface="Helvetica" pitchFamily="-104" charset="0"/>
              <a:cs typeface="Arial"/>
            </a:endParaRP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3"/>
          <a:srcRect l="28886" t="81412" r="29565" b="1862"/>
          <a:stretch>
            <a:fillRect/>
          </a:stretch>
        </p:blipFill>
        <p:spPr bwMode="auto">
          <a:xfrm>
            <a:off x="3801772" y="6355928"/>
            <a:ext cx="1413161" cy="447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7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183</TotalTime>
  <Words>264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Theme</vt:lpstr>
      <vt:lpstr>An Airborne System for Direct Validation of Regional Carbon Flux Estimates  S. Randy Kawa, Tom Hanisco, Paul Newman, Glenn Wolfe NASA Goddard Space Flight Center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Airborne System for Direct Validation of Regional Carbon Flux Estimates   S. Randy Kawa, Tom Hanisco, Paul Newman, Glenn Wolfe NASA Goddard Space Flight Center</dc:title>
  <dc:creator>Paul Newman</dc:creator>
  <cp:lastModifiedBy>gmwolfe</cp:lastModifiedBy>
  <cp:revision>26</cp:revision>
  <dcterms:created xsi:type="dcterms:W3CDTF">2015-11-13T21:47:16Z</dcterms:created>
  <dcterms:modified xsi:type="dcterms:W3CDTF">2015-12-08T14:53:36Z</dcterms:modified>
</cp:coreProperties>
</file>