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57.jpg" ContentType="image/png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59"/>
  </p:notesMasterIdLst>
  <p:sldIdLst>
    <p:sldId id="256" r:id="rId2"/>
    <p:sldId id="323" r:id="rId3"/>
    <p:sldId id="322" r:id="rId4"/>
    <p:sldId id="257" r:id="rId5"/>
    <p:sldId id="289" r:id="rId6"/>
    <p:sldId id="307" r:id="rId7"/>
    <p:sldId id="290" r:id="rId8"/>
    <p:sldId id="292" r:id="rId9"/>
    <p:sldId id="291" r:id="rId10"/>
    <p:sldId id="293" r:id="rId11"/>
    <p:sldId id="332" r:id="rId12"/>
    <p:sldId id="325" r:id="rId13"/>
    <p:sldId id="328" r:id="rId14"/>
    <p:sldId id="327" r:id="rId15"/>
    <p:sldId id="326" r:id="rId16"/>
    <p:sldId id="329" r:id="rId17"/>
    <p:sldId id="330" r:id="rId18"/>
    <p:sldId id="331" r:id="rId19"/>
    <p:sldId id="288" r:id="rId20"/>
    <p:sldId id="259" r:id="rId21"/>
    <p:sldId id="294" r:id="rId22"/>
    <p:sldId id="318" r:id="rId23"/>
    <p:sldId id="287" r:id="rId24"/>
    <p:sldId id="309" r:id="rId25"/>
    <p:sldId id="267" r:id="rId26"/>
    <p:sldId id="260" r:id="rId27"/>
    <p:sldId id="297" r:id="rId28"/>
    <p:sldId id="308" r:id="rId29"/>
    <p:sldId id="261" r:id="rId30"/>
    <p:sldId id="313" r:id="rId31"/>
    <p:sldId id="314" r:id="rId32"/>
    <p:sldId id="317" r:id="rId33"/>
    <p:sldId id="310" r:id="rId34"/>
    <p:sldId id="262" r:id="rId35"/>
    <p:sldId id="263" r:id="rId36"/>
    <p:sldId id="319" r:id="rId37"/>
    <p:sldId id="311" r:id="rId38"/>
    <p:sldId id="264" r:id="rId39"/>
    <p:sldId id="265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266" r:id="rId57"/>
    <p:sldId id="349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959" autoAdjust="0"/>
    <p:restoredTop sz="94676" autoAdjust="0"/>
  </p:normalViewPr>
  <p:slideViewPr>
    <p:cSldViewPr snapToGrid="0" snapToObjects="1">
      <p:cViewPr>
        <p:scale>
          <a:sx n="60" d="100"/>
          <a:sy n="60" d="100"/>
        </p:scale>
        <p:origin x="1014" y="-4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44042-4ACB-6845-94B3-0182ACBB5224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44E91-AB91-554E-BEFA-6C34E375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Confirmed,</a:t>
            </a:r>
            <a:r>
              <a:rPr lang="en-US" baseline="0" dirty="0" smtClean="0"/>
              <a:t> contingency</a:t>
            </a:r>
            <a:r>
              <a:rPr lang="is-IS" baseline="0" dirty="0" smtClean="0"/>
              <a:t>…</a:t>
            </a:r>
            <a:r>
              <a:rPr lang="en-US" baseline="0" dirty="0" smtClean="0"/>
              <a:t>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44E91-AB91-554E-BEFA-6C34E37529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49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Office/operations area (building 1171): Located inside gated area.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 to provide some furniture, setup internet, minor repairs.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44E91-AB91-554E-BEFA-6C34E375298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69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Office/operations area (building 1171): Located inside gated area. Need to provide some furniture, setup internet, minor repairs. No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Airconditioning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hangar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bay.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44E91-AB91-554E-BEFA-6C34E375298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07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Office/operations area (building 1171): Located inside gated area.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 to provide some furniture, setup internet, minor repairs.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44E91-AB91-554E-BEFA-6C34E375298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68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44E91-AB91-554E-BEFA-6C34E375298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17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44E91-AB91-554E-BEFA-6C34E37529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07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As of 2009 for USFJ. No list provided by USAFK. This</a:t>
            </a:r>
            <a:r>
              <a:rPr lang="en-US" baseline="0" dirty="0" smtClean="0"/>
              <a:t> is a best guess.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44E91-AB91-554E-BEFA-6C34E375298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17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Authorized Entry List: is routed and approved 30 days in advance, last minute additions are highly discouraged and may not be approved in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44E91-AB91-554E-BEFA-6C34E375298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04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Authorized Entry List: is routed and approved 30 days in advance, last minute additions are highly discouraged and may not be approved in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44E91-AB91-554E-BEFA-6C34E375298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07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Authorized Entry List: is routed and approved 30 days in advance, last minute additions are highly discouraged and may not be approved in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44E91-AB91-554E-BEFA-6C34E375298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83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traveler is responsible for own travel arrangements. ESPO doesn’t provide transportation.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44E91-AB91-554E-BEFA-6C34E375298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87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Turumi</a:t>
            </a:r>
            <a:r>
              <a:rPr lang="en-US" dirty="0" smtClean="0"/>
              <a:t> lodge, Aircraft</a:t>
            </a:r>
            <a:r>
              <a:rPr lang="en-US" baseline="0" dirty="0" smtClean="0"/>
              <a:t> parking, office,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44E91-AB91-554E-BEFA-6C34E375298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50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Office/operations area (building 1171): Located inside gated area. Need to provide some furniture, setup internet, minor repairs.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44E91-AB91-554E-BEFA-6C34E375298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7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656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03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20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67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82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2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2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62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4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9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37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89000" t="81000" r="1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5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Steven.m.todorov@nasa.gov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image" Target="../media/image58.jpg"/><Relationship Id="rId7" Type="http://schemas.openxmlformats.org/officeDocument/2006/relationships/image" Target="../media/image62.jpe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mailto:Steven.m.todorov@nasa.gov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Mission Registration</a:t>
            </a:r>
            <a:br>
              <a:rPr lang="en-US" b="1" dirty="0" smtClean="0"/>
            </a:br>
            <a:r>
              <a:rPr lang="en-US" b="1" dirty="0" smtClean="0"/>
              <a:t>Base Information</a:t>
            </a:r>
            <a:br>
              <a:rPr lang="en-US" b="1" dirty="0" smtClean="0"/>
            </a:br>
            <a:r>
              <a:rPr lang="en-US" b="1" dirty="0" smtClean="0"/>
              <a:t>Logistics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35415"/>
            <a:ext cx="9144000" cy="1655762"/>
          </a:xfrm>
        </p:spPr>
        <p:txBody>
          <a:bodyPr/>
          <a:lstStyle/>
          <a:p>
            <a:r>
              <a:rPr lang="en-US" b="1" dirty="0" smtClean="0"/>
              <a:t>Earth Science Project Office</a:t>
            </a:r>
          </a:p>
          <a:p>
            <a:r>
              <a:rPr lang="en-US" dirty="0" smtClean="0"/>
              <a:t>Jhony Zavaleta, Kent Shiffer, Steven Todorov</a:t>
            </a:r>
          </a:p>
        </p:txBody>
      </p:sp>
    </p:spTree>
    <p:extLst>
      <p:ext uri="{BB962C8B-B14F-4D97-AF65-F5344CB8AC3E}">
        <p14:creationId xmlns:p14="http://schemas.microsoft.com/office/powerpoint/2010/main" val="3792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ESPO Website Registration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Non-Korean personnel:</a:t>
            </a:r>
          </a:p>
          <a:p>
            <a:pPr lvl="1"/>
            <a:r>
              <a:rPr lang="en-US" dirty="0" smtClean="0"/>
              <a:t>Scan of passport information page (US citizens)</a:t>
            </a:r>
          </a:p>
          <a:p>
            <a:pPr lvl="1"/>
            <a:r>
              <a:rPr lang="en-US" dirty="0" smtClean="0"/>
              <a:t>Scan of Permanent Resident Card</a:t>
            </a:r>
          </a:p>
          <a:p>
            <a:pPr lvl="1"/>
            <a:r>
              <a:rPr lang="en-US" dirty="0" smtClean="0"/>
              <a:t>Scan of US Visa page (as applicable)</a:t>
            </a:r>
          </a:p>
          <a:p>
            <a:r>
              <a:rPr lang="en-US" dirty="0"/>
              <a:t>Retired </a:t>
            </a:r>
            <a:r>
              <a:rPr lang="en-US" dirty="0" smtClean="0"/>
              <a:t>US military: No Osan ID card to be issued, notify ESPO, name will be submitted </a:t>
            </a:r>
            <a:r>
              <a:rPr lang="en-US" dirty="0"/>
              <a:t>to DBIS. 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2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ESPO Website Registration Invitations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MUST receive an email invitation (to be linked to the mission.)</a:t>
            </a:r>
          </a:p>
          <a:p>
            <a:pPr lvl="1"/>
            <a:r>
              <a:rPr lang="en-US" dirty="0" smtClean="0"/>
              <a:t>PI from each instrument can also add members to their team or send ESPO a request for an invitation.</a:t>
            </a:r>
          </a:p>
          <a:p>
            <a:r>
              <a:rPr lang="en-US" dirty="0" smtClean="0"/>
              <a:t>Initial Invitations are good for 1 week only, one time use.</a:t>
            </a:r>
          </a:p>
          <a:p>
            <a:r>
              <a:rPr lang="en-US" dirty="0" smtClean="0"/>
              <a:t>Password can be reset/requested at the registration page.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It is very important!</a:t>
            </a:r>
          </a:p>
        </p:txBody>
      </p:sp>
    </p:spTree>
    <p:extLst>
      <p:ext uri="{BB962C8B-B14F-4D97-AF65-F5344CB8AC3E}">
        <p14:creationId xmlns:p14="http://schemas.microsoft.com/office/powerpoint/2010/main" val="47822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60" y="489248"/>
            <a:ext cx="10187717" cy="565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2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90" y="191386"/>
            <a:ext cx="10225266" cy="648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40" y="595423"/>
            <a:ext cx="10275335" cy="603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0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22"/>
            <a:ext cx="10507933" cy="684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19615"/>
            <a:ext cx="10590028" cy="514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4158"/>
            <a:ext cx="10577916" cy="606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1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181" y="0"/>
            <a:ext cx="10350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1042" y="365125"/>
            <a:ext cx="4612758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Citizens from Designated Countries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21" y="4441757"/>
            <a:ext cx="5902842" cy="1406673"/>
          </a:xfrm>
        </p:spPr>
        <p:txBody>
          <a:bodyPr>
            <a:normAutofit/>
          </a:bodyPr>
          <a:lstStyle/>
          <a:p>
            <a:r>
              <a:rPr lang="en-US" dirty="0" smtClean="0"/>
              <a:t>Notify ESPO NLT </a:t>
            </a:r>
            <a:r>
              <a:rPr lang="en-US" b="1" i="1" dirty="0" smtClean="0">
                <a:solidFill>
                  <a:srgbClr val="FF0000"/>
                </a:solidFill>
              </a:rPr>
              <a:t>November 1st, 2015</a:t>
            </a:r>
          </a:p>
          <a:p>
            <a:r>
              <a:rPr lang="en-US" dirty="0" smtClean="0"/>
              <a:t>Need to identify specific escorts no later than </a:t>
            </a:r>
            <a:r>
              <a:rPr lang="en-US" b="1" i="1" dirty="0" smtClean="0">
                <a:solidFill>
                  <a:srgbClr val="FF0000"/>
                </a:solidFill>
              </a:rPr>
              <a:t>February 1</a:t>
            </a:r>
            <a:r>
              <a:rPr lang="en-US" b="1" i="1" baseline="30000" dirty="0" smtClean="0">
                <a:solidFill>
                  <a:srgbClr val="FF0000"/>
                </a:solidFill>
              </a:rPr>
              <a:t>st</a:t>
            </a:r>
            <a:r>
              <a:rPr lang="en-US" b="1" i="1" dirty="0" smtClean="0">
                <a:solidFill>
                  <a:srgbClr val="FF0000"/>
                </a:solidFill>
              </a:rPr>
              <a:t>, 2016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421" y="365125"/>
            <a:ext cx="5519302" cy="3653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1042" y="2189321"/>
            <a:ext cx="5261345" cy="450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6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Civilian Landing Permits</a:t>
            </a:r>
          </a:p>
          <a:p>
            <a:r>
              <a:rPr lang="en-US" dirty="0" smtClean="0"/>
              <a:t>Website Registration</a:t>
            </a:r>
          </a:p>
          <a:p>
            <a:r>
              <a:rPr lang="en-US" dirty="0" smtClean="0"/>
              <a:t>Osan Air Base</a:t>
            </a:r>
          </a:p>
          <a:p>
            <a:pPr lvl="1"/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Restrictions</a:t>
            </a:r>
          </a:p>
          <a:p>
            <a:pPr lvl="1"/>
            <a:r>
              <a:rPr lang="en-US" dirty="0" smtClean="0"/>
              <a:t>Orientation</a:t>
            </a:r>
          </a:p>
          <a:p>
            <a:pPr lvl="1"/>
            <a:r>
              <a:rPr lang="en-US" dirty="0" smtClean="0"/>
              <a:t>Lodging</a:t>
            </a:r>
          </a:p>
          <a:p>
            <a:pPr lvl="1"/>
            <a:r>
              <a:rPr lang="en-US" dirty="0" smtClean="0"/>
              <a:t>Work and Lab Spaces</a:t>
            </a:r>
          </a:p>
          <a:p>
            <a:pPr lvl="1"/>
            <a:r>
              <a:rPr lang="en-US" dirty="0" smtClean="0"/>
              <a:t>Aircraft Parking</a:t>
            </a:r>
          </a:p>
          <a:p>
            <a:r>
              <a:rPr lang="en-US" dirty="0" smtClean="0"/>
              <a:t>Shipping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7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Osan Air Base Access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6717"/>
            <a:ext cx="4674824" cy="2425100"/>
          </a:xfrm>
        </p:spPr>
        <p:txBody>
          <a:bodyPr>
            <a:normAutofit/>
          </a:bodyPr>
          <a:lstStyle/>
          <a:p>
            <a:r>
              <a:rPr lang="en-US" dirty="0" smtClean="0"/>
              <a:t>Identification while on base:</a:t>
            </a:r>
          </a:p>
          <a:p>
            <a:pPr lvl="1"/>
            <a:r>
              <a:rPr lang="en-US" dirty="0" smtClean="0"/>
              <a:t>Base Issued ID</a:t>
            </a:r>
          </a:p>
          <a:p>
            <a:pPr lvl="1"/>
            <a:r>
              <a:rPr lang="en-US" dirty="0" smtClean="0"/>
              <a:t>KID /passport</a:t>
            </a:r>
          </a:p>
          <a:p>
            <a:pPr lvl="1"/>
            <a:r>
              <a:rPr lang="en-US" dirty="0" smtClean="0"/>
              <a:t>Mission badge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1690688"/>
            <a:ext cx="1707292" cy="2731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0668" y="1690688"/>
            <a:ext cx="1726004" cy="27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7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Osan Air Base Access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r>
              <a:rPr lang="en-US" dirty="0" smtClean="0"/>
              <a:t>US citizens can escort up to </a:t>
            </a:r>
            <a:r>
              <a:rPr lang="en-US" b="1" u="sng" dirty="0" smtClean="0"/>
              <a:t>3 people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u="sng" dirty="0" smtClean="0"/>
              <a:t>one vehicle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Citizens from </a:t>
            </a:r>
            <a:r>
              <a:rPr lang="en-US" dirty="0" smtClean="0">
                <a:solidFill>
                  <a:srgbClr val="FF0000"/>
                </a:solidFill>
              </a:rPr>
              <a:t>Designated countries</a:t>
            </a:r>
            <a:r>
              <a:rPr lang="en-US" dirty="0" smtClean="0"/>
              <a:t>: </a:t>
            </a:r>
            <a:r>
              <a:rPr lang="en-US" b="1" u="sng" dirty="0" smtClean="0"/>
              <a:t>must be escorted at all times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b="1" u="sng" dirty="0" smtClean="0"/>
              <a:t>cannot</a:t>
            </a:r>
            <a:r>
              <a:rPr lang="en-US" dirty="0" smtClean="0"/>
              <a:t> stay on base.</a:t>
            </a:r>
          </a:p>
          <a:p>
            <a:r>
              <a:rPr lang="en-US" dirty="0" smtClean="0"/>
              <a:t>ESPO will distribute a </a:t>
            </a:r>
            <a:r>
              <a:rPr lang="en-US" i="1" dirty="0" smtClean="0"/>
              <a:t>Traveler Information Package</a:t>
            </a:r>
            <a:r>
              <a:rPr lang="en-US" dirty="0" smtClean="0"/>
              <a:t> before the deployment </a:t>
            </a:r>
            <a:r>
              <a:rPr lang="en-US" b="1" i="1" dirty="0" smtClean="0"/>
              <a:t>(End of March, 2016)</a:t>
            </a:r>
            <a:r>
              <a:rPr lang="en-US" dirty="0" smtClean="0"/>
              <a:t>. Check website for information.</a:t>
            </a:r>
          </a:p>
        </p:txBody>
      </p:sp>
    </p:spTree>
    <p:extLst>
      <p:ext uri="{BB962C8B-B14F-4D97-AF65-F5344CB8AC3E}">
        <p14:creationId xmlns:p14="http://schemas.microsoft.com/office/powerpoint/2010/main" val="77029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Osan Air Base Restrictions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</a:t>
            </a:r>
            <a:r>
              <a:rPr lang="en-US" dirty="0">
                <a:solidFill>
                  <a:srgbClr val="FF0000"/>
                </a:solidFill>
              </a:rPr>
              <a:t>Photography in the flight line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or towards the runway</a:t>
            </a:r>
            <a:r>
              <a:rPr lang="en-US" dirty="0"/>
              <a:t>. No </a:t>
            </a:r>
            <a:r>
              <a:rPr lang="en-US" dirty="0" smtClean="0"/>
              <a:t>photographing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military aircraft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DCP</a:t>
            </a:r>
            <a:r>
              <a:rPr lang="en-US" dirty="0"/>
              <a:t> escorted at all </a:t>
            </a:r>
            <a:r>
              <a:rPr lang="en-US" dirty="0" smtClean="0"/>
              <a:t>times</a:t>
            </a:r>
            <a:endParaRPr lang="en-US" dirty="0"/>
          </a:p>
          <a:p>
            <a:r>
              <a:rPr lang="en-US" dirty="0" smtClean="0"/>
              <a:t>Always carry </a:t>
            </a:r>
            <a:r>
              <a:rPr lang="en-US" dirty="0" smtClean="0">
                <a:solidFill>
                  <a:srgbClr val="FF0000"/>
                </a:solidFill>
              </a:rPr>
              <a:t>Identification</a:t>
            </a:r>
            <a:r>
              <a:rPr lang="en-US" dirty="0" smtClean="0"/>
              <a:t>: and proof of any special </a:t>
            </a:r>
            <a:r>
              <a:rPr lang="en-US" dirty="0"/>
              <a:t>access/training as needed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Last </a:t>
            </a:r>
            <a:r>
              <a:rPr lang="en-US" dirty="0"/>
              <a:t>minute visitors:</a:t>
            </a:r>
          </a:p>
          <a:p>
            <a:pPr lvl="1"/>
            <a:r>
              <a:rPr lang="en-US" dirty="0"/>
              <a:t>Must be escorted at all times</a:t>
            </a:r>
          </a:p>
          <a:p>
            <a:pPr lvl="1"/>
            <a:r>
              <a:rPr lang="en-US" dirty="0"/>
              <a:t>No after hours</a:t>
            </a:r>
          </a:p>
          <a:p>
            <a:pPr lvl="1"/>
            <a:r>
              <a:rPr lang="en-US" dirty="0"/>
              <a:t>Cannot stay on base</a:t>
            </a:r>
          </a:p>
          <a:p>
            <a:pPr lvl="1"/>
            <a:r>
              <a:rPr lang="en-US" dirty="0"/>
              <a:t>No </a:t>
            </a:r>
            <a:r>
              <a:rPr lang="en-US" dirty="0" smtClean="0"/>
              <a:t>DCP</a:t>
            </a:r>
          </a:p>
          <a:p>
            <a:pPr lvl="1"/>
            <a:r>
              <a:rPr lang="en-US" dirty="0" smtClean="0"/>
              <a:t>Add to database and notify ESPO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196298"/>
            <a:ext cx="10515600" cy="1325563"/>
          </a:xfrm>
        </p:spPr>
        <p:txBody>
          <a:bodyPr/>
          <a:lstStyle/>
          <a:p>
            <a:r>
              <a:rPr lang="en-US" b="1" dirty="0" smtClean="0"/>
              <a:t>Transportation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21862"/>
            <a:ext cx="5950844" cy="2008148"/>
          </a:xfrm>
        </p:spPr>
        <p:txBody>
          <a:bodyPr>
            <a:normAutofit/>
          </a:bodyPr>
          <a:lstStyle/>
          <a:p>
            <a:r>
              <a:rPr lang="en-US" dirty="0" smtClean="0"/>
              <a:t>From Airport to Osan AB</a:t>
            </a:r>
          </a:p>
          <a:p>
            <a:pPr lvl="1"/>
            <a:r>
              <a:rPr lang="en-US" dirty="0" smtClean="0"/>
              <a:t>Bus Transportation</a:t>
            </a:r>
          </a:p>
          <a:p>
            <a:pPr lvl="1"/>
            <a:r>
              <a:rPr lang="en-US" dirty="0" smtClean="0"/>
              <a:t>Metro</a:t>
            </a:r>
          </a:p>
          <a:p>
            <a:pPr lvl="1"/>
            <a:r>
              <a:rPr lang="en-US" i="1" dirty="0" smtClean="0"/>
              <a:t>Taxi (not recommended)</a:t>
            </a:r>
            <a:endParaRPr lang="en-US" i="1" dirty="0" smtClean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425" y="3730752"/>
            <a:ext cx="3657600" cy="2651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144" y="19662"/>
            <a:ext cx="5486400" cy="474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412" y="3730752"/>
            <a:ext cx="353568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6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Transportation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73295"/>
          </a:xfrm>
        </p:spPr>
        <p:txBody>
          <a:bodyPr>
            <a:normAutofit/>
          </a:bodyPr>
          <a:lstStyle/>
          <a:p>
            <a:r>
              <a:rPr lang="en-US" dirty="0" smtClean="0"/>
              <a:t>On base (everything is within 1.5Km (1 mile) distance)</a:t>
            </a:r>
          </a:p>
          <a:p>
            <a:pPr lvl="1"/>
            <a:r>
              <a:rPr lang="en-US" dirty="0" smtClean="0"/>
              <a:t>Privately owned vehicles are OK</a:t>
            </a:r>
          </a:p>
          <a:p>
            <a:pPr lvl="1"/>
            <a:r>
              <a:rPr lang="en-US" dirty="0" smtClean="0"/>
              <a:t>Taxi (~3000 Won/~$3USD)</a:t>
            </a:r>
          </a:p>
          <a:p>
            <a:pPr lvl="1"/>
            <a:r>
              <a:rPr lang="en-US" dirty="0" smtClean="0">
                <a:effectLst/>
              </a:rPr>
              <a:t>Walking</a:t>
            </a:r>
          </a:p>
          <a:p>
            <a:pPr lvl="1"/>
            <a:r>
              <a:rPr lang="en-US" dirty="0" smtClean="0"/>
              <a:t>Bike</a:t>
            </a:r>
            <a:endParaRPr lang="en-US" dirty="0" smtClean="0">
              <a:effectLst/>
            </a:endParaRPr>
          </a:p>
          <a:p>
            <a:r>
              <a:rPr lang="en-US" dirty="0" smtClean="0"/>
              <a:t>Off base: (See the orientation package)</a:t>
            </a:r>
          </a:p>
          <a:p>
            <a:pPr lvl="1"/>
            <a:r>
              <a:rPr lang="en-US" dirty="0" smtClean="0"/>
              <a:t>Train</a:t>
            </a:r>
          </a:p>
          <a:p>
            <a:pPr lvl="1"/>
            <a:r>
              <a:rPr lang="en-US" dirty="0" smtClean="0">
                <a:effectLst/>
              </a:rPr>
              <a:t>Bus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1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727"/>
            <a:ext cx="10515600" cy="1325563"/>
          </a:xfrm>
        </p:spPr>
        <p:txBody>
          <a:bodyPr/>
          <a:lstStyle/>
          <a:p>
            <a:r>
              <a:rPr lang="en-US" b="1" dirty="0" smtClean="0"/>
              <a:t>Osan AB - Weather Averages</a:t>
            </a:r>
            <a:endParaRPr lang="en-US" b="1" dirty="0"/>
          </a:p>
        </p:txBody>
      </p:sp>
      <p:pic>
        <p:nvPicPr>
          <p:cNvPr id="4" name="Picture 3" descr="daily_high_and_low_temperature_temperature_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92" y="1284285"/>
            <a:ext cx="4752706" cy="2724885"/>
          </a:xfrm>
          <a:prstGeom prst="rect">
            <a:avLst/>
          </a:prstGeom>
        </p:spPr>
      </p:pic>
      <p:pic>
        <p:nvPicPr>
          <p:cNvPr id="5" name="Picture 4" descr="probability_of_precipitation_at_some_point_in_the_day_percent_p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6244" y="1284285"/>
            <a:ext cx="4752706" cy="2724885"/>
          </a:xfrm>
          <a:prstGeom prst="rect">
            <a:avLst/>
          </a:prstGeom>
        </p:spPr>
      </p:pic>
      <p:pic>
        <p:nvPicPr>
          <p:cNvPr id="6" name="Picture 5" descr="dew_point_temperature_f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385152"/>
            <a:ext cx="4117680" cy="2360804"/>
          </a:xfrm>
          <a:prstGeom prst="rect">
            <a:avLst/>
          </a:prstGeom>
        </p:spPr>
      </p:pic>
      <p:pic>
        <p:nvPicPr>
          <p:cNvPr id="7" name="Picture 6" descr="wind_speed_windSpeed_mp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736" y="4385152"/>
            <a:ext cx="4305417" cy="23608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8109" y="1003879"/>
            <a:ext cx="317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Monthly Temperature Averages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83591" y="961258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Monthly Precipitation Averages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16095" y="4056893"/>
            <a:ext cx="2801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Monthly Humidity Averages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83591" y="4056893"/>
            <a:ext cx="3074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Monthly Wind Speed Averages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Lodging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base: </a:t>
            </a:r>
            <a:r>
              <a:rPr lang="en-US" dirty="0" err="1" smtClean="0"/>
              <a:t>Turumi</a:t>
            </a:r>
            <a:r>
              <a:rPr lang="en-US" dirty="0" smtClean="0"/>
              <a:t> Lodge (150 rooms)</a:t>
            </a:r>
          </a:p>
          <a:p>
            <a:pPr lvl="1"/>
            <a:r>
              <a:rPr lang="en-US" dirty="0" smtClean="0"/>
              <a:t>Rate</a:t>
            </a:r>
            <a:r>
              <a:rPr lang="en-US" dirty="0"/>
              <a:t>: $60/night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 smtClean="0"/>
              <a:t>Off base: </a:t>
            </a:r>
          </a:p>
          <a:p>
            <a:pPr lvl="1"/>
            <a:r>
              <a:rPr lang="en-US" dirty="0" smtClean="0"/>
              <a:t>Contract hotels just outside the base</a:t>
            </a:r>
          </a:p>
          <a:p>
            <a:pPr lvl="1"/>
            <a:r>
              <a:rPr lang="en-US" dirty="0" smtClean="0">
                <a:effectLst/>
              </a:rPr>
              <a:t>Rate: ~$85USD</a:t>
            </a:r>
          </a:p>
          <a:p>
            <a:r>
              <a:rPr lang="en-US" dirty="0" smtClean="0"/>
              <a:t>Per </a:t>
            </a:r>
            <a:r>
              <a:rPr lang="en-US" dirty="0"/>
              <a:t>Diem rates are different in each </a:t>
            </a:r>
            <a:r>
              <a:rPr lang="en-US" dirty="0" smtClean="0"/>
              <a:t>case.</a:t>
            </a:r>
          </a:p>
          <a:p>
            <a:pPr lvl="1"/>
            <a:r>
              <a:rPr lang="en-US" dirty="0" smtClean="0"/>
              <a:t>Osan </a:t>
            </a:r>
            <a:r>
              <a:rPr lang="en-US" dirty="0"/>
              <a:t>Air Base </a:t>
            </a:r>
            <a:r>
              <a:rPr lang="en-US" dirty="0" smtClean="0"/>
              <a:t>(Other):$</a:t>
            </a:r>
            <a:r>
              <a:rPr lang="en-US" dirty="0"/>
              <a:t>77/$</a:t>
            </a:r>
            <a:r>
              <a:rPr lang="en-US" dirty="0" smtClean="0"/>
              <a:t>52</a:t>
            </a:r>
          </a:p>
          <a:p>
            <a:pPr lvl="1"/>
            <a:r>
              <a:rPr lang="en-US" dirty="0" smtClean="0"/>
              <a:t>Off-base </a:t>
            </a:r>
            <a:r>
              <a:rPr lang="en-US" dirty="0"/>
              <a:t>hotels </a:t>
            </a:r>
            <a:r>
              <a:rPr lang="en-US" dirty="0" smtClean="0"/>
              <a:t>(</a:t>
            </a:r>
            <a:r>
              <a:rPr lang="en-US" dirty="0" err="1" smtClean="0"/>
              <a:t>Pyongtaek</a:t>
            </a:r>
            <a:r>
              <a:rPr lang="en-US" dirty="0" smtClean="0"/>
              <a:t> City): $</a:t>
            </a:r>
            <a:r>
              <a:rPr lang="en-US" dirty="0"/>
              <a:t>82/$</a:t>
            </a:r>
            <a:r>
              <a:rPr lang="en-US" dirty="0" smtClean="0"/>
              <a:t>63</a:t>
            </a:r>
            <a:endParaRPr lang="en-US" dirty="0"/>
          </a:p>
          <a:p>
            <a:endParaRPr lang="en-US" dirty="0" smtClean="0">
              <a:effectLst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8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_osan.pdf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8" r="-257" b="17299"/>
          <a:stretch/>
        </p:blipFill>
        <p:spPr>
          <a:xfrm>
            <a:off x="1524000" y="0"/>
            <a:ext cx="8937175" cy="5684904"/>
          </a:xfrm>
        </p:spPr>
      </p:pic>
      <p:pic>
        <p:nvPicPr>
          <p:cNvPr id="3" name="Picture 2" descr="Turumi Lodg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2777" y="4227021"/>
            <a:ext cx="4777138" cy="2582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V="1">
            <a:off x="6339916" y="3606540"/>
            <a:ext cx="796443" cy="62048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Osan-City-Map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875" y="808074"/>
            <a:ext cx="9730395" cy="5722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365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09" y="310324"/>
            <a:ext cx="12032998" cy="609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Civilian Landing Permit Deadlines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3305"/>
          </a:xfrm>
        </p:spPr>
        <p:txBody>
          <a:bodyPr>
            <a:normAutofit/>
          </a:bodyPr>
          <a:lstStyle/>
          <a:p>
            <a:r>
              <a:rPr lang="en-US" dirty="0" smtClean="0"/>
              <a:t>It was recommended to submit requests at least 60 days in advance. Deadline for all requests </a:t>
            </a:r>
            <a:r>
              <a:rPr lang="en-US" i="1" dirty="0" smtClean="0">
                <a:solidFill>
                  <a:srgbClr val="FF0000"/>
                </a:solidFill>
              </a:rPr>
              <a:t>Nov 1</a:t>
            </a:r>
            <a:r>
              <a:rPr lang="en-US" i="1" dirty="0" smtClean="0">
                <a:solidFill>
                  <a:srgbClr val="FF0000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2015.</a:t>
            </a:r>
            <a:r>
              <a:rPr lang="en-US" dirty="0" smtClean="0"/>
              <a:t> </a:t>
            </a:r>
            <a:r>
              <a:rPr lang="en-US" dirty="0" smtClean="0"/>
              <a:t>Requests include:</a:t>
            </a:r>
          </a:p>
          <a:p>
            <a:endParaRPr lang="en-US" dirty="0" smtClean="0"/>
          </a:p>
          <a:p>
            <a:pPr lvl="1"/>
            <a:r>
              <a:rPr lang="en-US" dirty="0"/>
              <a:t>DD Form 2400 Civil Aircraft Certificate of Insurance</a:t>
            </a:r>
          </a:p>
          <a:p>
            <a:pPr lvl="1"/>
            <a:r>
              <a:rPr lang="en-US" dirty="0"/>
              <a:t>DD Form 2401 Civil Aircraft Landing Permit</a:t>
            </a:r>
          </a:p>
          <a:p>
            <a:pPr lvl="1"/>
            <a:r>
              <a:rPr lang="en-US" dirty="0"/>
              <a:t>DD Form 2402 Civil Aircraft Hold Harmless Agreement</a:t>
            </a:r>
            <a:endParaRPr lang="en-US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5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_osan.pdf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8" r="-257" b="17070"/>
          <a:stretch/>
        </p:blipFill>
        <p:spPr>
          <a:xfrm>
            <a:off x="1524000" y="1"/>
            <a:ext cx="8937175" cy="5700659"/>
          </a:xfrm>
        </p:spPr>
      </p:pic>
      <p:pic>
        <p:nvPicPr>
          <p:cNvPr id="3" name="Content Placeholder 4" descr="DC-8 Instruments 4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7682" y="4684049"/>
            <a:ext cx="7029154" cy="2130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V="1">
            <a:off x="4905182" y="2278326"/>
            <a:ext cx="176569" cy="2405725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0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_osan.pdf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8" r="-257" b="17634"/>
          <a:stretch/>
        </p:blipFill>
        <p:spPr>
          <a:xfrm>
            <a:off x="1524000" y="1"/>
            <a:ext cx="8937175" cy="5661879"/>
          </a:xfrm>
        </p:spPr>
      </p:pic>
      <p:pic>
        <p:nvPicPr>
          <p:cNvPr id="3" name="Content Placeholder 3" descr="B20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2471" y="4812765"/>
            <a:ext cx="4349519" cy="1996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882511" y="6026973"/>
            <a:ext cx="4263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/>
            <a:r>
              <a:rPr lang="en-US" dirty="0"/>
              <a:t>Three B-200 aircraft: NIER, KMA, NASA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877603" y="2404361"/>
            <a:ext cx="1679161" cy="2408405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70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 and Lab Spaces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6890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 smtClean="0"/>
              <a:t>Office Space</a:t>
            </a:r>
            <a:r>
              <a:rPr lang="en-US" dirty="0" smtClean="0"/>
              <a:t> (building 1171)</a:t>
            </a:r>
          </a:p>
          <a:p>
            <a:r>
              <a:rPr lang="en-US" dirty="0" smtClean="0"/>
              <a:t>Science team, forecast teams, flight crews, etc.</a:t>
            </a:r>
          </a:p>
          <a:p>
            <a:r>
              <a:rPr lang="en-US" dirty="0" smtClean="0"/>
              <a:t>Power available is 120V/60Hz (on 20A circuits)</a:t>
            </a:r>
          </a:p>
          <a:p>
            <a:pPr lvl="1"/>
            <a:r>
              <a:rPr lang="en-US" dirty="0" smtClean="0"/>
              <a:t>If needed, higher amperage can be requested.</a:t>
            </a:r>
          </a:p>
          <a:p>
            <a:r>
              <a:rPr lang="en-US" dirty="0" smtClean="0"/>
              <a:t>Wi-Fi (100Mbs). Is a static IP needed?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0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_osan.pdf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8" r="-257" b="17634"/>
          <a:stretch/>
        </p:blipFill>
        <p:spPr>
          <a:xfrm>
            <a:off x="1524000" y="1"/>
            <a:ext cx="8937175" cy="5661879"/>
          </a:xfrm>
        </p:spPr>
      </p:pic>
      <p:pic>
        <p:nvPicPr>
          <p:cNvPr id="2" name="Picture 1" descr="B1171 Floopla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4578" y="3881698"/>
            <a:ext cx="4825259" cy="2918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office space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2326" y="3881698"/>
            <a:ext cx="3681973" cy="2918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V="1">
            <a:off x="4643441" y="2743685"/>
            <a:ext cx="1039347" cy="1138012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957875" y="5545539"/>
            <a:ext cx="792846" cy="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84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6916" y="365125"/>
            <a:ext cx="4576884" cy="1325563"/>
          </a:xfrm>
        </p:spPr>
        <p:txBody>
          <a:bodyPr/>
          <a:lstStyle/>
          <a:p>
            <a:pPr algn="ctr"/>
            <a:r>
              <a:rPr lang="en-US" dirty="0" smtClean="0"/>
              <a:t>Office Area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26" y="811509"/>
            <a:ext cx="6400800" cy="387096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4816" y="3269910"/>
            <a:ext cx="4343400" cy="3354070"/>
          </a:xfrm>
        </p:spPr>
      </p:pic>
    </p:spTree>
    <p:extLst>
      <p:ext uri="{BB962C8B-B14F-4D97-AF65-F5344CB8AC3E}">
        <p14:creationId xmlns:p14="http://schemas.microsoft.com/office/powerpoint/2010/main" val="87995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888" y="206715"/>
            <a:ext cx="2792444" cy="37232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887" y="4153713"/>
            <a:ext cx="4572000" cy="21862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0441" y="206715"/>
            <a:ext cx="4572000" cy="24878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0441" y="3745151"/>
            <a:ext cx="4572000" cy="25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60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 &amp; Lab Spaces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Hangar S</a:t>
            </a:r>
            <a:r>
              <a:rPr lang="en-US" dirty="0" smtClean="0"/>
              <a:t>pace (</a:t>
            </a:r>
            <a:r>
              <a:rPr lang="en-US" dirty="0"/>
              <a:t>building 1187): </a:t>
            </a:r>
            <a:r>
              <a:rPr lang="en-US" dirty="0" smtClean="0"/>
              <a:t>Instrument Work</a:t>
            </a:r>
          </a:p>
          <a:p>
            <a:r>
              <a:rPr lang="en-US" dirty="0" smtClean="0"/>
              <a:t>Closest proximity to DC-8</a:t>
            </a:r>
          </a:p>
          <a:p>
            <a:r>
              <a:rPr lang="en-US" dirty="0" smtClean="0"/>
              <a:t>No air conditioning</a:t>
            </a:r>
          </a:p>
          <a:p>
            <a:r>
              <a:rPr lang="en-US" dirty="0" smtClean="0"/>
              <a:t>Power available is 120V/60Hz (on 20A circuits)</a:t>
            </a:r>
          </a:p>
          <a:p>
            <a:pPr lvl="1"/>
            <a:r>
              <a:rPr lang="en-US" dirty="0" smtClean="0"/>
              <a:t>If needed, higher amperage can be requested.</a:t>
            </a:r>
          </a:p>
          <a:p>
            <a:r>
              <a:rPr lang="en-US" dirty="0" smtClean="0"/>
              <a:t>Wi-Fi (100Mbs). Is a static IP needed?</a:t>
            </a:r>
          </a:p>
        </p:txBody>
      </p:sp>
    </p:spTree>
    <p:extLst>
      <p:ext uri="{BB962C8B-B14F-4D97-AF65-F5344CB8AC3E}">
        <p14:creationId xmlns:p14="http://schemas.microsoft.com/office/powerpoint/2010/main" val="7238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_osan.pdf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8" r="-257" b="17493"/>
          <a:stretch/>
        </p:blipFill>
        <p:spPr>
          <a:xfrm>
            <a:off x="1524000" y="0"/>
            <a:ext cx="8937175" cy="5671574"/>
          </a:xfrm>
        </p:spPr>
      </p:pic>
      <p:pic>
        <p:nvPicPr>
          <p:cNvPr id="2" name="Picture 1" descr="B1187 Flooplan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0953" y="3986173"/>
            <a:ext cx="4876145" cy="2813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lab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2958" y="3984529"/>
            <a:ext cx="3097968" cy="2815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V="1">
            <a:off x="4790926" y="2355886"/>
            <a:ext cx="523484" cy="1630287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337376" y="5400115"/>
            <a:ext cx="1403577" cy="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95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994498" cy="1325563"/>
          </a:xfrm>
        </p:spPr>
        <p:txBody>
          <a:bodyPr/>
          <a:lstStyle/>
          <a:p>
            <a:r>
              <a:rPr lang="en-US" dirty="0" smtClean="0"/>
              <a:t>Lab Area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1783" y="317500"/>
            <a:ext cx="6400800" cy="1705853"/>
          </a:xfrm>
          <a:prstGeom prst="rect">
            <a:avLst/>
          </a:prstGeom>
        </p:spPr>
      </p:pic>
      <p:pic>
        <p:nvPicPr>
          <p:cNvPr id="4" name="Picture 3" descr="B1187 Flooplan_vs1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511" y="2023353"/>
            <a:ext cx="8537857" cy="48346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48108" y="5774113"/>
            <a:ext cx="2482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Work/Lab area in Yellow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9001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953" y="3397381"/>
            <a:ext cx="10058400" cy="2925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953" y="308583"/>
            <a:ext cx="10058400" cy="291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1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ESPO Website Registration Timeline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70329"/>
          </a:xfrm>
        </p:spPr>
        <p:txBody>
          <a:bodyPr>
            <a:normAutofit/>
          </a:bodyPr>
          <a:lstStyle/>
          <a:p>
            <a:r>
              <a:rPr lang="en-US" dirty="0" smtClean="0"/>
              <a:t>Invitation &amp; instructions to register for the deployment go out </a:t>
            </a:r>
            <a:r>
              <a:rPr lang="en-US" b="1" i="1" dirty="0" smtClean="0">
                <a:solidFill>
                  <a:srgbClr val="FF0000"/>
                </a:solidFill>
              </a:rPr>
              <a:t>November 1. DUE DECEMBER 1</a:t>
            </a:r>
            <a:endParaRPr lang="en-US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0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1" y="542636"/>
            <a:ext cx="2475345" cy="923636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Shipping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18" y="1894759"/>
            <a:ext cx="11359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Helvetica"/>
                <a:cs typeface="Helvetica"/>
              </a:rPr>
              <a:t>Shipping Point of Contact Information</a:t>
            </a:r>
            <a:endParaRPr lang="en-US" sz="3600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0291" y="2707445"/>
            <a:ext cx="4498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Steven Todorov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Earth Science Project Office</a:t>
            </a:r>
          </a:p>
          <a:p>
            <a:r>
              <a:rPr lang="en-US" sz="2400" dirty="0" smtClean="0">
                <a:latin typeface="Helvetica"/>
                <a:cs typeface="Helvetica"/>
                <a:hlinkClick r:id="rId2"/>
              </a:rPr>
              <a:t>Steven.m.todorov@nasa.gov</a:t>
            </a:r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(650) 996-9335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156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62383" y="880526"/>
            <a:ext cx="6863177" cy="507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Central Clearinghouse for ALL Shipping </a:t>
            </a:r>
            <a:r>
              <a:rPr lang="en-US" sz="2400" dirty="0">
                <a:latin typeface="Helvetica"/>
                <a:cs typeface="Helvetica"/>
              </a:rPr>
              <a:t>L</a:t>
            </a:r>
            <a:r>
              <a:rPr lang="en-US" sz="2400" dirty="0" smtClean="0">
                <a:latin typeface="Helvetica"/>
                <a:cs typeface="Helvetica"/>
              </a:rPr>
              <a:t>ogistics </a:t>
            </a:r>
            <a:endParaRPr lang="en-US" sz="2400" dirty="0">
              <a:latin typeface="Helvetica"/>
              <a:cs typeface="Helvetica"/>
            </a:endParaRPr>
          </a:p>
        </p:txBody>
      </p:sp>
      <p:pic>
        <p:nvPicPr>
          <p:cNvPr id="3" name="Picture 2" descr="Screen Shot 2015-10-05 at 2.58.40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471" y="1570194"/>
            <a:ext cx="10661073" cy="39856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2383" y="225302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9910" y="354229"/>
            <a:ext cx="4872181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KORUS-AQ Mission Website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411255" y="3436389"/>
            <a:ext cx="1435794" cy="281247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1411255" y="3979257"/>
            <a:ext cx="1435794" cy="281247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48511" y="3379123"/>
            <a:ext cx="822960" cy="3768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48511" y="3908366"/>
            <a:ext cx="822960" cy="3768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2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51806" y="1999267"/>
            <a:ext cx="6793016" cy="3406476"/>
          </a:xfrm>
          <a:prstGeom prst="rect">
            <a:avLst/>
          </a:prstGeom>
          <a:solidFill>
            <a:srgbClr val="FFFFFF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2383" y="880526"/>
            <a:ext cx="6863177" cy="507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Central Clearinghouse for ALL Shipping </a:t>
            </a:r>
            <a:r>
              <a:rPr lang="en-US" sz="2400" dirty="0">
                <a:latin typeface="Helvetica"/>
                <a:cs typeface="Helvetica"/>
              </a:rPr>
              <a:t>L</a:t>
            </a:r>
            <a:r>
              <a:rPr lang="en-US" sz="2400" dirty="0" smtClean="0">
                <a:latin typeface="Helvetica"/>
                <a:cs typeface="Helvetica"/>
              </a:rPr>
              <a:t>ogistics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2383" y="225302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9910" y="354229"/>
            <a:ext cx="4872181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KORUS-AQ Mission Website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913" y="2599132"/>
            <a:ext cx="47224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Tentative Shipping Dates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2999" y="3186170"/>
            <a:ext cx="350390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Final Dates are based on not yet published schedules </a:t>
            </a:r>
          </a:p>
        </p:txBody>
      </p:sp>
      <p:pic>
        <p:nvPicPr>
          <p:cNvPr id="2" name="Picture 1" descr="Screen Shot 2015-10-06 at 1.41.13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876" y="2153716"/>
            <a:ext cx="6725115" cy="30220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12760" y="3183908"/>
            <a:ext cx="3683506" cy="35985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12760" y="4282217"/>
            <a:ext cx="3683506" cy="35985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5" name="Straight Arrow Connector 4"/>
          <p:cNvCxnSpPr>
            <a:endCxn id="13" idx="1"/>
          </p:cNvCxnSpPr>
          <p:nvPr/>
        </p:nvCxnSpPr>
        <p:spPr>
          <a:xfrm flipV="1">
            <a:off x="3724320" y="3363837"/>
            <a:ext cx="1688440" cy="3687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724320" y="3732537"/>
            <a:ext cx="1688440" cy="65396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1913" y="4642600"/>
            <a:ext cx="47224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Shipping Survey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2999" y="5175758"/>
            <a:ext cx="3503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Please see me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475460" y="5011300"/>
            <a:ext cx="2522927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9075" y="1603788"/>
            <a:ext cx="47224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Contact Info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728879" y="1922304"/>
            <a:ext cx="5723783" cy="67682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57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3" grpId="0" animBg="1"/>
      <p:bldP spid="14" grpId="0" animBg="1"/>
      <p:bldP spid="17" grpId="0"/>
      <p:bldP spid="18" grpId="0"/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86949" y="2411136"/>
            <a:ext cx="7045595" cy="2471458"/>
          </a:xfrm>
          <a:prstGeom prst="rect">
            <a:avLst/>
          </a:prstGeom>
          <a:solidFill>
            <a:srgbClr val="FFFFFF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2383" y="880526"/>
            <a:ext cx="6863177" cy="507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Central Clearinghouse for ALL Shipping </a:t>
            </a:r>
            <a:r>
              <a:rPr lang="en-US" sz="2400" dirty="0">
                <a:latin typeface="Helvetica"/>
                <a:cs typeface="Helvetica"/>
              </a:rPr>
              <a:t>L</a:t>
            </a:r>
            <a:r>
              <a:rPr lang="en-US" sz="2400" dirty="0" smtClean="0">
                <a:latin typeface="Helvetica"/>
                <a:cs typeface="Helvetica"/>
              </a:rPr>
              <a:t>ogistics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2383" y="225302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9910" y="354229"/>
            <a:ext cx="4872181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KORUS-AQ Mission Website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913" y="3268450"/>
            <a:ext cx="47224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Shipping POC Info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2999" y="3776657"/>
            <a:ext cx="350390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Contact both Karen and Myself in advance of your shipment to PMD</a:t>
            </a:r>
          </a:p>
        </p:txBody>
      </p:sp>
      <p:cxnSp>
        <p:nvCxnSpPr>
          <p:cNvPr id="5" name="Straight Arrow Connector 4"/>
          <p:cNvCxnSpPr>
            <a:endCxn id="13" idx="1"/>
          </p:cNvCxnSpPr>
          <p:nvPr/>
        </p:nvCxnSpPr>
        <p:spPr>
          <a:xfrm>
            <a:off x="3810134" y="3629570"/>
            <a:ext cx="1188384" cy="6154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196167" y="2714685"/>
            <a:ext cx="1802351" cy="23083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1913" y="5390810"/>
            <a:ext cx="47224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PMD Shipping Address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1915" y="2102796"/>
            <a:ext cx="3093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Shipping to the Integration Site</a:t>
            </a:r>
          </a:p>
        </p:txBody>
      </p:sp>
      <p:pic>
        <p:nvPicPr>
          <p:cNvPr id="4" name="Picture 3" descr="Screen Shot 2015-10-06 at 1.41.13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23"/>
          <a:stretch/>
        </p:blipFill>
        <p:spPr>
          <a:xfrm>
            <a:off x="4998518" y="2532049"/>
            <a:ext cx="6934026" cy="23505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98518" y="3416800"/>
            <a:ext cx="5299142" cy="54862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98518" y="3965429"/>
            <a:ext cx="2192681" cy="81393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642528" y="4779363"/>
            <a:ext cx="355990" cy="90953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94376" y="2532049"/>
            <a:ext cx="6855702" cy="86339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7" grpId="0"/>
      <p:bldP spid="21" grpId="0"/>
      <p:bldP spid="13" grpId="0" animBg="1"/>
      <p:bldP spid="25" grpId="0" animBg="1"/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57419" y="1766567"/>
            <a:ext cx="5479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vetica"/>
                <a:cs typeface="Helvetica"/>
              </a:rPr>
              <a:t>2 Modes of Shipping</a:t>
            </a:r>
            <a:endParaRPr lang="en-US" sz="4400" dirty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2383" y="225302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3110" y="354229"/>
            <a:ext cx="4468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KORUS-AQ Shipping Plan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3782" y="2809617"/>
            <a:ext cx="44352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Helvetica"/>
              <a:cs typeface="Helvetica"/>
            </a:endParaRPr>
          </a:p>
          <a:p>
            <a:r>
              <a:rPr lang="en-US" sz="4400" dirty="0" smtClean="0">
                <a:latin typeface="Helvetica"/>
                <a:cs typeface="Helvetica"/>
              </a:rPr>
              <a:t>Sea Shipment</a:t>
            </a:r>
          </a:p>
          <a:p>
            <a:r>
              <a:rPr lang="en-US" sz="3200" dirty="0">
                <a:latin typeface="Helvetica"/>
                <a:cs typeface="Helvetica"/>
              </a:rPr>
              <a:t>	</a:t>
            </a:r>
            <a:r>
              <a:rPr lang="en-US" sz="2400" dirty="0" smtClean="0">
                <a:latin typeface="Helvetica"/>
                <a:cs typeface="Helvetica"/>
              </a:rPr>
              <a:t>Late February 2016</a:t>
            </a:r>
          </a:p>
          <a:p>
            <a:r>
              <a:rPr lang="en-US" sz="3200" dirty="0">
                <a:latin typeface="Helvetica"/>
                <a:cs typeface="Helvetica"/>
              </a:rPr>
              <a:t>	</a:t>
            </a:r>
            <a:endParaRPr lang="en-US" sz="3200" dirty="0" smtClean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5964" y="2781551"/>
            <a:ext cx="37545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Helvetica"/>
              <a:cs typeface="Helvetica"/>
            </a:endParaRPr>
          </a:p>
          <a:p>
            <a:r>
              <a:rPr lang="en-US" sz="4400" dirty="0">
                <a:latin typeface="Helvetica"/>
                <a:cs typeface="Helvetica"/>
              </a:rPr>
              <a:t>Air Shipment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  After </a:t>
            </a:r>
            <a:r>
              <a:rPr lang="en-US" sz="2400" dirty="0">
                <a:latin typeface="Helvetica"/>
                <a:cs typeface="Helvetica"/>
              </a:rPr>
              <a:t>final check flight</a:t>
            </a:r>
          </a:p>
          <a:p>
            <a:r>
              <a:rPr lang="en-US" sz="3200" dirty="0">
                <a:latin typeface="Helvetica"/>
                <a:cs typeface="Helvetica"/>
              </a:rPr>
              <a:t>	</a:t>
            </a:r>
            <a:endParaRPr lang="en-US" sz="32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44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ainer Ship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8175" y="2038534"/>
            <a:ext cx="7817345" cy="48518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2383" y="225302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3110" y="352858"/>
            <a:ext cx="4471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KORUS-AQ Shipping Plan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0327" y="1367809"/>
            <a:ext cx="4435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Helvetica"/>
                <a:cs typeface="Helvetica"/>
              </a:rPr>
              <a:t>Sea Shipment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2137" y="2694140"/>
            <a:ext cx="33025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Haz Mats</a:t>
            </a:r>
          </a:p>
          <a:p>
            <a:r>
              <a:rPr lang="en-US" sz="3200" dirty="0">
                <a:latin typeface="Helvetica"/>
                <a:cs typeface="Helvetica"/>
              </a:rPr>
              <a:t>	</a:t>
            </a:r>
            <a:r>
              <a:rPr lang="en-US" sz="3200" dirty="0" smtClean="0">
                <a:latin typeface="Helvetica"/>
                <a:cs typeface="Helvetica"/>
              </a:rPr>
              <a:t>-Gasses</a:t>
            </a:r>
          </a:p>
          <a:p>
            <a:r>
              <a:rPr lang="en-US" sz="3200" dirty="0" smtClean="0">
                <a:latin typeface="Helvetica"/>
                <a:cs typeface="Helvetica"/>
              </a:rPr>
              <a:t>	-Chemicals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2137" y="4587254"/>
            <a:ext cx="2790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Equipment not needed for integration</a:t>
            </a:r>
          </a:p>
        </p:txBody>
      </p:sp>
    </p:spTree>
    <p:extLst>
      <p:ext uri="{BB962C8B-B14F-4D97-AF65-F5344CB8AC3E}">
        <p14:creationId xmlns:p14="http://schemas.microsoft.com/office/powerpoint/2010/main" val="175494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2383" y="225302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9910" y="354229"/>
            <a:ext cx="4872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KORUS-AQ Shipping Plan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0327" y="1367809"/>
            <a:ext cx="4435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Helvetica"/>
                <a:cs typeface="Helvetica"/>
              </a:rPr>
              <a:t>Sea Shipment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2137" y="2263692"/>
            <a:ext cx="70597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Tentative Shipping Schedule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5818" y="21012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50602" y="2966612"/>
            <a:ext cx="7059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Haz Mats at PMD </a:t>
            </a:r>
            <a:r>
              <a:rPr lang="en-US" sz="2800" dirty="0" smtClean="0">
                <a:solidFill>
                  <a:srgbClr val="FF0000"/>
                </a:solidFill>
                <a:latin typeface="Helvetica"/>
                <a:cs typeface="Helvetica"/>
              </a:rPr>
              <a:t>no later than  2/14</a:t>
            </a:r>
            <a:endParaRPr lang="en-US" sz="28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50602" y="3507401"/>
            <a:ext cx="7059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Non- Haz Mats at PMD </a:t>
            </a:r>
            <a:r>
              <a:rPr lang="en-US" sz="2800" dirty="0" smtClean="0">
                <a:solidFill>
                  <a:srgbClr val="FF0000"/>
                </a:solidFill>
                <a:latin typeface="Helvetica"/>
                <a:cs typeface="Helvetica"/>
              </a:rPr>
              <a:t>no later than  2/22</a:t>
            </a:r>
            <a:endParaRPr lang="en-US" sz="28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50602" y="4438734"/>
            <a:ext cx="712519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Arrival at </a:t>
            </a:r>
            <a:r>
              <a:rPr lang="en-US" sz="2800" dirty="0" err="1" smtClean="0">
                <a:latin typeface="Helvetica"/>
                <a:cs typeface="Helvetica"/>
              </a:rPr>
              <a:t>Osan</a:t>
            </a:r>
            <a:r>
              <a:rPr lang="en-US" sz="2800" dirty="0" smtClean="0">
                <a:latin typeface="Helvetica"/>
                <a:cs typeface="Helvetica"/>
              </a:rPr>
              <a:t> Air Base 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	7-10 days in advance of 1</a:t>
            </a:r>
            <a:r>
              <a:rPr lang="en-US" sz="2400" baseline="30000" dirty="0" smtClean="0">
                <a:latin typeface="Helvetica"/>
                <a:cs typeface="Helvetica"/>
              </a:rPr>
              <a:t>st</a:t>
            </a:r>
            <a:r>
              <a:rPr lang="en-US" sz="2400" dirty="0" smtClean="0">
                <a:latin typeface="Helvetica"/>
                <a:cs typeface="Helvetica"/>
              </a:rPr>
              <a:t> possible science 	flight </a:t>
            </a:r>
            <a:endParaRPr lang="en-US" sz="24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5192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rFre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75245"/>
            <a:ext cx="12192000" cy="40705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2383" y="225302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9910" y="354229"/>
            <a:ext cx="4872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KORUS-AQ Shipping Plan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0327" y="1367809"/>
            <a:ext cx="4435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Helvetica"/>
                <a:cs typeface="Helvetica"/>
              </a:rPr>
              <a:t>Air Shipment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2137" y="2263692"/>
            <a:ext cx="5207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Instrument support equipment, spares…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28198" y="2422297"/>
            <a:ext cx="48575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Calibration Gasses*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2137" y="6186902"/>
            <a:ext cx="94581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*</a:t>
            </a:r>
            <a:r>
              <a:rPr lang="en-US" sz="2800" dirty="0" smtClean="0">
                <a:latin typeface="Helvetica"/>
                <a:cs typeface="Helvetica"/>
              </a:rPr>
              <a:t>Haz Mats will be segregated from general cargo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55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slaFire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791" y="2258659"/>
            <a:ext cx="6058456" cy="38417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2383" y="225302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9910" y="354229"/>
            <a:ext cx="4872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KORUS-AQ Shipping Plan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0327" y="1367809"/>
            <a:ext cx="4435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Helvetica"/>
                <a:cs typeface="Helvetica"/>
              </a:rPr>
              <a:t>Air Shipment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792" y="5146328"/>
            <a:ext cx="6058456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Helvetica"/>
                <a:cs typeface="Helvetica"/>
              </a:rPr>
              <a:t>Lithium Ion Batteries are being very closely monitored by the aviation industry.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</a:p>
        </p:txBody>
      </p:sp>
      <p:pic>
        <p:nvPicPr>
          <p:cNvPr id="16" name="Picture 15" descr="Screen Shot 2015-10-06 at 1.20.55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570" y="1137754"/>
            <a:ext cx="5238623" cy="415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thium-ion-battery-power-12460-325730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377" y="3340767"/>
            <a:ext cx="5228167" cy="3484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2383" y="225302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9910" y="354229"/>
            <a:ext cx="4872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KORUS-AQ Shipping Plan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0326" y="1367809"/>
            <a:ext cx="106170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Helvetica"/>
                <a:cs typeface="Helvetica"/>
              </a:rPr>
              <a:t>Air Shipment – Lithium Ion Batteries</a:t>
            </a:r>
          </a:p>
        </p:txBody>
      </p:sp>
      <p:pic>
        <p:nvPicPr>
          <p:cNvPr id="4" name="Picture 3" descr="DEWALT-20-Volt-Lithium-ion-Cordless-Batter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33" y="5035252"/>
            <a:ext cx="2082801" cy="1453795"/>
          </a:xfrm>
          <a:prstGeom prst="rect">
            <a:avLst/>
          </a:prstGeom>
        </p:spPr>
      </p:pic>
      <p:pic>
        <p:nvPicPr>
          <p:cNvPr id="5" name="Picture 4" descr="Makita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134" y="4753469"/>
            <a:ext cx="1981200" cy="198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9001" y="2263692"/>
            <a:ext cx="1066593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Regulations are based on watt hour specs and packaging  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6" name="Picture 5" descr="Dewalt-14-4V-16V-Max-Cordless-Battery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650" y="5164667"/>
            <a:ext cx="2411950" cy="1324380"/>
          </a:xfrm>
          <a:prstGeom prst="rect">
            <a:avLst/>
          </a:prstGeom>
        </p:spPr>
      </p:pic>
      <p:pic>
        <p:nvPicPr>
          <p:cNvPr id="3" name="Picture 2" descr="lithium-battery-caution-label-no-phone-number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737" y="2959213"/>
            <a:ext cx="2675693" cy="2008044"/>
          </a:xfrm>
          <a:prstGeom prst="rect">
            <a:avLst/>
          </a:prstGeom>
        </p:spPr>
      </p:pic>
      <p:pic>
        <p:nvPicPr>
          <p:cNvPr id="15" name="Picture 14" descr="Class9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526" y="2848467"/>
            <a:ext cx="2318504" cy="231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PO KORUS-AQ Registr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61" y="312738"/>
            <a:ext cx="6116266" cy="6340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8012" y="422275"/>
            <a:ext cx="4974531" cy="1325563"/>
          </a:xfrm>
        </p:spPr>
        <p:txBody>
          <a:bodyPr/>
          <a:lstStyle/>
          <a:p>
            <a:r>
              <a:rPr lang="en-US" dirty="0" smtClean="0"/>
              <a:t>ESPO Website Mission Registration</a:t>
            </a:r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739962" y="1747838"/>
            <a:ext cx="994246" cy="317445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2383" y="225302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7049" y="185055"/>
            <a:ext cx="6068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Helvetica"/>
                <a:cs typeface="Helvetica"/>
              </a:rPr>
              <a:t>Air Shipment - Timeline</a:t>
            </a:r>
          </a:p>
        </p:txBody>
      </p:sp>
      <p:pic>
        <p:nvPicPr>
          <p:cNvPr id="2" name="Picture 1" descr="Screen Shot 2015-10-06 at 2.26.49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814" y="1647464"/>
            <a:ext cx="9277930" cy="483942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3054972" y="1304243"/>
            <a:ext cx="0" cy="34322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54972" y="1304243"/>
            <a:ext cx="2119602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74574" y="1304243"/>
            <a:ext cx="0" cy="34322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050413" y="1132632"/>
            <a:ext cx="0" cy="17161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50413" y="1132632"/>
            <a:ext cx="2428531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51996" y="1801913"/>
            <a:ext cx="2368461" cy="4050017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6478944" y="1132632"/>
            <a:ext cx="1046929" cy="780829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25873" y="1913461"/>
            <a:ext cx="3004442" cy="1569660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Minimum 7 days from the “pack day” to receipt of delivery at </a:t>
            </a:r>
            <a:r>
              <a:rPr lang="en-US" sz="2400" dirty="0" err="1" smtClean="0">
                <a:latin typeface="Helvetica"/>
                <a:cs typeface="Helvetica"/>
              </a:rPr>
              <a:t>Osan</a:t>
            </a:r>
            <a:r>
              <a:rPr lang="en-US" sz="2400" dirty="0" smtClean="0">
                <a:latin typeface="Helvetica"/>
                <a:cs typeface="Helvetica"/>
              </a:rPr>
              <a:t> Air Base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7599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2383" y="225302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7049" y="185055"/>
            <a:ext cx="6068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Helvetica"/>
                <a:cs typeface="Helvetica"/>
              </a:rPr>
              <a:t>Air Shipment - Timeline</a:t>
            </a:r>
          </a:p>
        </p:txBody>
      </p:sp>
      <p:pic>
        <p:nvPicPr>
          <p:cNvPr id="2" name="Picture 1" descr="Screen Shot 2015-10-06 at 2.26.49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814" y="1647464"/>
            <a:ext cx="9277930" cy="48394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179671" y="2714685"/>
            <a:ext cx="6358805" cy="2123658"/>
          </a:xfrm>
          <a:prstGeom prst="rect">
            <a:avLst/>
          </a:prstGeom>
          <a:solidFill>
            <a:srgbClr val="FFFF00"/>
          </a:solidFill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Helvetica"/>
                <a:cs typeface="Helvetica"/>
              </a:rPr>
              <a:t>In order to make this schedule, our paperwork needs to be complete  </a:t>
            </a:r>
            <a:endParaRPr lang="en-US" sz="4400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2807" y="5877355"/>
            <a:ext cx="4033208" cy="36933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0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2383" y="225302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7049" y="185055"/>
            <a:ext cx="60689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vetica"/>
                <a:cs typeface="Helvetica"/>
              </a:rPr>
              <a:t>Air and Sea Shipment </a:t>
            </a:r>
          </a:p>
          <a:p>
            <a:pPr algn="ctr"/>
            <a:r>
              <a:rPr lang="en-US" sz="4400" dirty="0" smtClean="0">
                <a:latin typeface="Helvetica"/>
                <a:cs typeface="Helvetica"/>
              </a:rPr>
              <a:t>Export Documentation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20604" y="1837078"/>
            <a:ext cx="5895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Detailed Manifest of Items Being Shipped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8835" y="2610033"/>
            <a:ext cx="424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Description of the Item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8834" y="4918850"/>
            <a:ext cx="4247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Quantity Item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8834" y="3101994"/>
            <a:ext cx="4247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Manufacturer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8834" y="3566640"/>
            <a:ext cx="4247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Model Number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8834" y="4024002"/>
            <a:ext cx="4247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Serial Number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58834" y="4483957"/>
            <a:ext cx="4247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Country of Manufacture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58834" y="5404251"/>
            <a:ext cx="4247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Unit Value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8834" y="5871047"/>
            <a:ext cx="4247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Total Value (</a:t>
            </a:r>
            <a:r>
              <a:rPr lang="en-US" sz="2400" dirty="0" err="1" smtClean="0">
                <a:latin typeface="Helvetica"/>
                <a:cs typeface="Helvetica"/>
              </a:rPr>
              <a:t>Qty</a:t>
            </a:r>
            <a:r>
              <a:rPr lang="en-US" sz="2400" dirty="0" smtClean="0">
                <a:latin typeface="Helvetica"/>
                <a:cs typeface="Helvetica"/>
              </a:rPr>
              <a:t> X Unit Value)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65108" y="2610033"/>
            <a:ext cx="424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Handheld </a:t>
            </a:r>
            <a:r>
              <a:rPr lang="en-US" sz="2400" dirty="0" err="1" smtClean="0">
                <a:latin typeface="Helvetica"/>
                <a:cs typeface="Helvetica"/>
              </a:rPr>
              <a:t>Osciloscope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65108" y="4918850"/>
            <a:ext cx="4247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2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65108" y="3101994"/>
            <a:ext cx="4247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Tektronix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65107" y="3566640"/>
            <a:ext cx="4247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THS720A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65108" y="4024002"/>
            <a:ext cx="4247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B011028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65108" y="4483957"/>
            <a:ext cx="4247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USA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65108" y="5404251"/>
            <a:ext cx="4247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$500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65108" y="5871047"/>
            <a:ext cx="4247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$1,000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4738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60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1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1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1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1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1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31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31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81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81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81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41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91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1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2383" y="225302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3909" y="850315"/>
            <a:ext cx="5895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Helvetica"/>
                <a:cs typeface="Helvetica"/>
              </a:rPr>
              <a:t>Without this…</a:t>
            </a:r>
            <a:endParaRPr lang="en-US" sz="4800" dirty="0">
              <a:latin typeface="Helvetica"/>
              <a:cs typeface="Helvetica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66222" y="2714685"/>
          <a:ext cx="10832483" cy="2325300"/>
        </p:xfrm>
        <a:graphic>
          <a:graphicData uri="http://schemas.openxmlformats.org/drawingml/2006/table">
            <a:tbl>
              <a:tblPr/>
              <a:tblGrid>
                <a:gridCol w="679771"/>
                <a:gridCol w="2960293"/>
                <a:gridCol w="1425327"/>
                <a:gridCol w="1425327"/>
                <a:gridCol w="1293758"/>
                <a:gridCol w="822304"/>
                <a:gridCol w="822304"/>
                <a:gridCol w="581095"/>
                <a:gridCol w="822304"/>
              </a:tblGrid>
              <a:tr h="323625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EXAMPLE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 INSTRUMENT TEAM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venir Book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95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Box #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Description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Manufacturer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Model Number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Serial Number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Country Manufact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Unit Value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Qty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 Value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03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Laptop Computer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Toshiba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74333746KU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$1,593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$1,593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Monitor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VE228H-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C7LMQS184841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3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Monitor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Viewsonci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24AS485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Q78084780337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Mini Computer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KJU458K659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23200160JEBC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$739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$739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3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Miscellaneous Computer Cables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Hand Tool Kit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3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Miscellaneous Spares (Small Fittings andParts)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$2,000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$2,000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Laptop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DL564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E5540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$1,679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$1,679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0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2383" y="225302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3909" y="395546"/>
            <a:ext cx="5895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Helvetica"/>
                <a:cs typeface="Helvetica"/>
              </a:rPr>
              <a:t>You won’t get </a:t>
            </a:r>
            <a:r>
              <a:rPr lang="en-US" sz="4800" dirty="0">
                <a:latin typeface="Helvetica"/>
                <a:cs typeface="Helvetica"/>
              </a:rPr>
              <a:t>t</a:t>
            </a:r>
            <a:r>
              <a:rPr lang="en-US" sz="4800" dirty="0" smtClean="0">
                <a:latin typeface="Helvetica"/>
                <a:cs typeface="Helvetica"/>
              </a:rPr>
              <a:t>his…</a:t>
            </a:r>
            <a:endParaRPr lang="en-US" sz="4800" dirty="0">
              <a:latin typeface="Helvetica"/>
              <a:cs typeface="Helvetica"/>
            </a:endParaRPr>
          </a:p>
        </p:txBody>
      </p:sp>
      <p:pic>
        <p:nvPicPr>
          <p:cNvPr id="8" name="Picture 7" descr="Screen Shot 2015-10-06 at 2.26.49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302" y="1338564"/>
            <a:ext cx="9277930" cy="483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0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2383" y="225302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 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3909" y="395546"/>
            <a:ext cx="7182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Helvetica"/>
                <a:cs typeface="Helvetica"/>
              </a:rPr>
              <a:t>Instead you’ll get </a:t>
            </a:r>
            <a:r>
              <a:rPr lang="en-US" sz="4800" dirty="0">
                <a:latin typeface="Helvetica"/>
                <a:cs typeface="Helvetica"/>
              </a:rPr>
              <a:t>t</a:t>
            </a:r>
            <a:r>
              <a:rPr lang="en-US" sz="4800" dirty="0" smtClean="0">
                <a:latin typeface="Helvetica"/>
                <a:cs typeface="Helvetica"/>
              </a:rPr>
              <a:t>his…</a:t>
            </a:r>
            <a:endParaRPr lang="en-US" sz="4800" dirty="0">
              <a:latin typeface="Helvetica"/>
              <a:cs typeface="Helvetica"/>
            </a:endParaRPr>
          </a:p>
        </p:txBody>
      </p:sp>
      <p:pic>
        <p:nvPicPr>
          <p:cNvPr id="2" name="Picture 1" descr="CP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523" y="1419051"/>
            <a:ext cx="8742704" cy="4604491"/>
          </a:xfrm>
          <a:prstGeom prst="rect">
            <a:avLst/>
          </a:prstGeom>
        </p:spPr>
      </p:pic>
      <p:pic>
        <p:nvPicPr>
          <p:cNvPr id="3" name="Picture 2" descr="CB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1365" y="1419050"/>
            <a:ext cx="6906735" cy="4604491"/>
          </a:xfrm>
          <a:prstGeom prst="rect">
            <a:avLst/>
          </a:prstGeom>
        </p:spPr>
      </p:pic>
      <p:pic>
        <p:nvPicPr>
          <p:cNvPr id="5" name="Picture 4" descr="Inspec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957" y="1547760"/>
            <a:ext cx="5256267" cy="4604490"/>
          </a:xfrm>
          <a:prstGeom prst="rect">
            <a:avLst/>
          </a:prstGeom>
        </p:spPr>
      </p:pic>
      <p:pic>
        <p:nvPicPr>
          <p:cNvPr id="9" name="Picture 8" descr="inspection 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09" y="2424631"/>
            <a:ext cx="5098322" cy="3484929"/>
          </a:xfrm>
          <a:prstGeom prst="rect">
            <a:avLst/>
          </a:prstGeom>
        </p:spPr>
      </p:pic>
      <p:pic>
        <p:nvPicPr>
          <p:cNvPr id="10" name="Picture 9" descr="inspection 5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03" y="2046070"/>
            <a:ext cx="7071060" cy="3977471"/>
          </a:xfrm>
          <a:prstGeom prst="rect">
            <a:avLst/>
          </a:prstGeom>
        </p:spPr>
      </p:pic>
      <p:pic>
        <p:nvPicPr>
          <p:cNvPr id="11" name="Picture 10" descr="inspection 6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768" y="2424631"/>
            <a:ext cx="4705076" cy="3134757"/>
          </a:xfrm>
          <a:prstGeom prst="rect">
            <a:avLst/>
          </a:prstGeom>
        </p:spPr>
      </p:pic>
      <p:pic>
        <p:nvPicPr>
          <p:cNvPr id="6" name="Picture 5" descr="Inspection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316" y="1838652"/>
            <a:ext cx="6420654" cy="41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9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Gas Provider </a:t>
            </a:r>
            <a:r>
              <a:rPr lang="en-US" dirty="0" smtClean="0">
                <a:solidFill>
                  <a:srgbClr val="FF0000"/>
                </a:solidFill>
              </a:rPr>
              <a:t>(Praxair)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243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ESPO </a:t>
            </a:r>
            <a:r>
              <a:rPr lang="en-US" sz="4000" dirty="0" smtClean="0">
                <a:solidFill>
                  <a:srgbClr val="FF0000"/>
                </a:solidFill>
              </a:rPr>
              <a:t>is planning to supply: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744378"/>
            <a:ext cx="10515600" cy="1182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0000FF"/>
                </a:solidFill>
              </a:rPr>
              <a:t>Dry Ice </a:t>
            </a:r>
          </a:p>
          <a:p>
            <a:r>
              <a:rPr lang="en-US" i="1" dirty="0">
                <a:solidFill>
                  <a:srgbClr val="0000FF"/>
                </a:solidFill>
              </a:rPr>
              <a:t>Liquid Nitrogen (LN2)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1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50291" y="2707445"/>
            <a:ext cx="4498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Steven Todorov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Earth Science Project Office</a:t>
            </a:r>
          </a:p>
          <a:p>
            <a:r>
              <a:rPr lang="en-US" sz="2400" dirty="0" smtClean="0">
                <a:latin typeface="Helvetica"/>
                <a:cs typeface="Helvetica"/>
                <a:hlinkClick r:id="rId2"/>
              </a:rPr>
              <a:t>Steven.m.todorov@nasa.gov</a:t>
            </a:r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(650) 996-9335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5419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ESPO Website Registration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 separate travel information for specific activities:</a:t>
            </a:r>
          </a:p>
          <a:p>
            <a:pPr lvl="1"/>
            <a:r>
              <a:rPr lang="en-US" dirty="0" smtClean="0"/>
              <a:t>Integration</a:t>
            </a:r>
          </a:p>
          <a:p>
            <a:pPr lvl="2"/>
            <a:r>
              <a:rPr lang="en-US" dirty="0" smtClean="0"/>
              <a:t>Armstrong Flight Research Center (AFRC) in Palmdale, CA</a:t>
            </a:r>
          </a:p>
          <a:p>
            <a:pPr lvl="1"/>
            <a:r>
              <a:rPr lang="en-US" dirty="0" smtClean="0"/>
              <a:t>Deployment</a:t>
            </a:r>
          </a:p>
          <a:p>
            <a:pPr lvl="2"/>
            <a:r>
              <a:rPr lang="en-US" dirty="0" smtClean="0"/>
              <a:t>Osan Air Base, Republic of Korea</a:t>
            </a:r>
          </a:p>
          <a:p>
            <a:pPr lvl="1"/>
            <a:r>
              <a:rPr lang="en-US" dirty="0" smtClean="0"/>
              <a:t>De-integration</a:t>
            </a:r>
          </a:p>
          <a:p>
            <a:pPr lvl="2"/>
            <a:r>
              <a:rPr lang="en-US" dirty="0"/>
              <a:t>Armstrong Flight Research Center (AFRC) in Palmdale, </a:t>
            </a:r>
            <a:r>
              <a:rPr lang="en-US" dirty="0" smtClean="0"/>
              <a:t>CA</a:t>
            </a:r>
          </a:p>
          <a:p>
            <a:r>
              <a:rPr lang="en-US" dirty="0" smtClean="0"/>
              <a:t>Dates should indicate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arrival date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FF0000"/>
                </a:solidFill>
              </a:rPr>
              <a:t> departure date </a:t>
            </a:r>
            <a:r>
              <a:rPr lang="en-US" u="sng" dirty="0" smtClean="0">
                <a:solidFill>
                  <a:srgbClr val="FF0000"/>
                </a:solidFill>
              </a:rPr>
              <a:t>at the site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dirty="0"/>
              <a:t>(</a:t>
            </a:r>
            <a:r>
              <a:rPr lang="en-US" i="1" dirty="0" smtClean="0"/>
              <a:t>NOT the departure and arrival date from your starting point)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02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740"/>
            <a:ext cx="10515600" cy="1325563"/>
          </a:xfrm>
        </p:spPr>
        <p:txBody>
          <a:bodyPr/>
          <a:lstStyle/>
          <a:p>
            <a:r>
              <a:rPr lang="en-US" b="1" dirty="0" smtClean="0"/>
              <a:t>ESPO Website Registration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6614"/>
            <a:ext cx="10515600" cy="868148"/>
          </a:xfrm>
        </p:spPr>
        <p:txBody>
          <a:bodyPr>
            <a:normAutofit/>
          </a:bodyPr>
          <a:lstStyle/>
          <a:p>
            <a:pPr lvl="1"/>
            <a:r>
              <a:rPr lang="en-US" u="sng" dirty="0" smtClean="0"/>
              <a:t>MUST</a:t>
            </a:r>
            <a:r>
              <a:rPr lang="en-US" dirty="0" smtClean="0"/>
              <a:t> upload requested photographs/scans </a:t>
            </a:r>
            <a:r>
              <a:rPr lang="en-US" dirty="0" smtClean="0">
                <a:solidFill>
                  <a:srgbClr val="FF0000"/>
                </a:solidFill>
              </a:rPr>
              <a:t>(head/face - passport style)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14"/>
          <a:stretch/>
        </p:blipFill>
        <p:spPr>
          <a:xfrm>
            <a:off x="6890193" y="2094723"/>
            <a:ext cx="5060802" cy="279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97" y="2124762"/>
            <a:ext cx="6557661" cy="45903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74419" y="4918762"/>
            <a:ext cx="16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inch = ~50mm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0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ESPO Website Registration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Required for everyone (as per USFK Form 37EK):</a:t>
            </a:r>
          </a:p>
          <a:p>
            <a:pPr lvl="1"/>
            <a:r>
              <a:rPr lang="en-US" dirty="0" smtClean="0"/>
              <a:t>Full Name</a:t>
            </a:r>
          </a:p>
          <a:p>
            <a:pPr lvl="1"/>
            <a:r>
              <a:rPr lang="en-US" dirty="0" smtClean="0"/>
              <a:t>Gender</a:t>
            </a:r>
          </a:p>
          <a:p>
            <a:pPr lvl="1"/>
            <a:r>
              <a:rPr lang="en-US" dirty="0" smtClean="0"/>
              <a:t>Date and Place of Birth</a:t>
            </a:r>
          </a:p>
          <a:p>
            <a:pPr lvl="1"/>
            <a:r>
              <a:rPr lang="en-US" dirty="0" smtClean="0"/>
              <a:t>Address &amp; Phone number</a:t>
            </a:r>
          </a:p>
          <a:p>
            <a:pPr lvl="1"/>
            <a:r>
              <a:rPr lang="en-US" u="sng" dirty="0" smtClean="0"/>
              <a:t>Height</a:t>
            </a:r>
          </a:p>
          <a:p>
            <a:pPr lvl="1"/>
            <a:r>
              <a:rPr lang="en-US" u="sng" dirty="0" smtClean="0"/>
              <a:t>Weight</a:t>
            </a:r>
          </a:p>
          <a:p>
            <a:pPr lvl="1"/>
            <a:r>
              <a:rPr lang="en-US" u="sng" dirty="0" smtClean="0"/>
              <a:t>Hair Color</a:t>
            </a:r>
          </a:p>
          <a:p>
            <a:pPr lvl="1"/>
            <a:r>
              <a:rPr lang="en-US" u="sng" dirty="0" smtClean="0"/>
              <a:t>Eye color</a:t>
            </a:r>
          </a:p>
        </p:txBody>
      </p:sp>
    </p:spTree>
    <p:extLst>
      <p:ext uri="{BB962C8B-B14F-4D97-AF65-F5344CB8AC3E}">
        <p14:creationId xmlns:p14="http://schemas.microsoft.com/office/powerpoint/2010/main" val="13277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ESPO Website Registration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Korean Nationals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Affiliation (research institution, university, etc.)</a:t>
            </a:r>
          </a:p>
          <a:p>
            <a:pPr lvl="1"/>
            <a:r>
              <a:rPr lang="en-US" dirty="0" smtClean="0"/>
              <a:t>Korean ID information: number expiration date</a:t>
            </a:r>
          </a:p>
          <a:p>
            <a:pPr lvl="1"/>
            <a:r>
              <a:rPr lang="en-US" dirty="0" smtClean="0"/>
              <a:t>Upload scan/picture of KID document</a:t>
            </a:r>
          </a:p>
          <a:p>
            <a:pPr lvl="1"/>
            <a:r>
              <a:rPr lang="en-US" dirty="0" smtClean="0"/>
              <a:t>If planning to bring a vehicle, include </a:t>
            </a:r>
            <a:r>
              <a:rPr lang="en-US" dirty="0"/>
              <a:t>v</a:t>
            </a:r>
            <a:r>
              <a:rPr lang="en-US" dirty="0" smtClean="0"/>
              <a:t>ehicle information:</a:t>
            </a:r>
          </a:p>
          <a:p>
            <a:pPr lvl="2"/>
            <a:r>
              <a:rPr lang="en-US" dirty="0" smtClean="0"/>
              <a:t>Make, model, year</a:t>
            </a:r>
          </a:p>
          <a:p>
            <a:pPr lvl="2"/>
            <a:r>
              <a:rPr lang="en-US" dirty="0" smtClean="0"/>
              <a:t>Registration number</a:t>
            </a:r>
          </a:p>
          <a:p>
            <a:pPr lvl="2"/>
            <a:r>
              <a:rPr lang="en-US" dirty="0" smtClean="0"/>
              <a:t>Insurance policy number</a:t>
            </a:r>
          </a:p>
        </p:txBody>
      </p:sp>
    </p:spTree>
    <p:extLst>
      <p:ext uri="{BB962C8B-B14F-4D97-AF65-F5344CB8AC3E}">
        <p14:creationId xmlns:p14="http://schemas.microsoft.com/office/powerpoint/2010/main" val="10051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2246</TotalTime>
  <Words>1491</Words>
  <Application>Microsoft Office PowerPoint</Application>
  <PresentationFormat>Custom</PresentationFormat>
  <Paragraphs>344</Paragraphs>
  <Slides>57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Mission Registration Base Information Logistics</vt:lpstr>
      <vt:lpstr>Introduction</vt:lpstr>
      <vt:lpstr>Civilian Landing Permit Deadlines</vt:lpstr>
      <vt:lpstr>ESPO Website Registration Timeline</vt:lpstr>
      <vt:lpstr>ESPO Website Mission Registration</vt:lpstr>
      <vt:lpstr>ESPO Website Registration</vt:lpstr>
      <vt:lpstr>ESPO Website Registration</vt:lpstr>
      <vt:lpstr>ESPO Website Registration</vt:lpstr>
      <vt:lpstr>ESPO Website Registration</vt:lpstr>
      <vt:lpstr>ESPO Website Registration</vt:lpstr>
      <vt:lpstr>ESPO Website Registration Invitations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Citizens from Designated Countries</vt:lpstr>
      <vt:lpstr>Osan Air Base Access</vt:lpstr>
      <vt:lpstr>Osan Air Base Access</vt:lpstr>
      <vt:lpstr>Osan Air Base Restrictions</vt:lpstr>
      <vt:lpstr>Transportation</vt:lpstr>
      <vt:lpstr>Transportation</vt:lpstr>
      <vt:lpstr>Osan AB - Weather Averages</vt:lpstr>
      <vt:lpstr>Lodging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 and Lab Spaces</vt:lpstr>
      <vt:lpstr>PowerPoint Presentation</vt:lpstr>
      <vt:lpstr>Office Area</vt:lpstr>
      <vt:lpstr>PowerPoint Presentation</vt:lpstr>
      <vt:lpstr>Work &amp; Lab Spaces</vt:lpstr>
      <vt:lpstr>PowerPoint Presentation</vt:lpstr>
      <vt:lpstr>Lab Area</vt:lpstr>
      <vt:lpstr>PowerPoint Presentation</vt:lpstr>
      <vt:lpstr>Shipping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 Gas Provider (Praxair)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Registration, Base Access, &amp; Logistics</dc:title>
  <dc:creator>Jhony R. Zavaleta</dc:creator>
  <cp:lastModifiedBy>Jim Crawford</cp:lastModifiedBy>
  <cp:revision>95</cp:revision>
  <dcterms:created xsi:type="dcterms:W3CDTF">2015-09-30T22:54:39Z</dcterms:created>
  <dcterms:modified xsi:type="dcterms:W3CDTF">2015-10-15T19:57:53Z</dcterms:modified>
</cp:coreProperties>
</file>