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5"/>
  </p:notesMasterIdLst>
  <p:sldIdLst>
    <p:sldId id="295" r:id="rId3"/>
    <p:sldId id="287" r:id="rId4"/>
    <p:sldId id="264" r:id="rId5"/>
    <p:sldId id="309" r:id="rId6"/>
    <p:sldId id="296" r:id="rId7"/>
    <p:sldId id="298" r:id="rId8"/>
    <p:sldId id="288" r:id="rId9"/>
    <p:sldId id="276" r:id="rId10"/>
    <p:sldId id="301" r:id="rId11"/>
    <p:sldId id="282" r:id="rId12"/>
    <p:sldId id="292" r:id="rId13"/>
    <p:sldId id="258" r:id="rId14"/>
    <p:sldId id="259" r:id="rId15"/>
    <p:sldId id="297" r:id="rId16"/>
    <p:sldId id="261" r:id="rId17"/>
    <p:sldId id="303" r:id="rId18"/>
    <p:sldId id="262" r:id="rId19"/>
    <p:sldId id="304" r:id="rId20"/>
    <p:sldId id="310" r:id="rId21"/>
    <p:sldId id="294" r:id="rId22"/>
    <p:sldId id="289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Buzanowicz, Megan E. (LARC-E301)[Science Systems &amp; Applications, Inc.]" initials="BME(S&amp;AI" lastIdx="3" clrIdx="1">
    <p:extLst>
      <p:ext uri="{19B8F6BF-5375-455C-9EA6-DF929625EA0E}">
        <p15:presenceInfo xmlns:p15="http://schemas.microsoft.com/office/powerpoint/2012/main" userId="S::mbuzanow@ndc.nasa.gov::59c027e8-c911-4a4f-91a7-3a160f26dc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F1F5D-FCBA-AE42-A324-53A821B981FB}" v="124" dt="2025-09-04T13:44:38.573"/>
    <p1510:client id="{FDC30B60-DA31-47CC-B596-FBDBF2CF23BA}" v="580" dt="2025-09-04T10:49:11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FE0D-4B1C-4B9B-92B2-B8810E9117F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EBA4-1082-4685-86F3-63B25AA81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CEBA4-1082-4685-86F3-63B25AA81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410f4ab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410f4ab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4410f4ab8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185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7FBDAE4-FC79-423A-9D51-AEB3EA6E3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410f4ab87_0_0:notes">
            <a:extLst>
              <a:ext uri="{FF2B5EF4-FFF2-40B4-BE49-F238E27FC236}">
                <a16:creationId xmlns:a16="http://schemas.microsoft.com/office/drawing/2014/main" id="{0380F353-2FCA-263F-D216-96173D5A9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410f4ab87_0_0:notes">
            <a:extLst>
              <a:ext uri="{FF2B5EF4-FFF2-40B4-BE49-F238E27FC236}">
                <a16:creationId xmlns:a16="http://schemas.microsoft.com/office/drawing/2014/main" id="{CE1BBA2F-1C26-54DB-D32D-2A162C4133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4410f4ab87_0_0:notes">
            <a:extLst>
              <a:ext uri="{FF2B5EF4-FFF2-40B4-BE49-F238E27FC236}">
                <a16:creationId xmlns:a16="http://schemas.microsoft.com/office/drawing/2014/main" id="{EDD9E5D4-CFBE-F49E-6188-71C3F1A8B7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75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87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CEBA4-1082-4685-86F3-63B25AA81C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3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CEBA4-1082-4685-86F3-63B25AA81C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EBA4-1082-4685-86F3-63B25AA81C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1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16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CEBA4-1082-4685-86F3-63B25AA81C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564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68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2A77-0C18-CBFE-9D54-7DAEB762B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F9B87-EA3C-D076-A205-D0B854FB0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145CA-B5C3-16FD-3F40-DAA2C578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02230-5E90-EEAE-182D-5FAFF190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7A62-4AA4-2ACF-D1B0-7CF9AA77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CFA2-34E7-07D2-68E8-2E103A43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A6CDE-EF27-EE51-1B0C-C34BD10BA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B55D-CF42-EA70-0DF1-F203017D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65124-3738-592E-23C9-1C76C4BD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2CA51-F711-BCAC-E14E-FAA5ED64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6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7732C-148D-5DA4-43AF-7CCEE7399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CA4C1-6051-8271-9C2F-523C76F8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05D05-B48B-E56A-E04C-3A02A844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BF824-DCCF-6982-7212-C38790DA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E1FF2-0E26-BAAC-58A0-E6D5FEBC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0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52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108F-287E-60AC-1ACB-95C9B1F8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1D216-0B93-A9A0-F37E-09DCB98C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6BA3-861A-CBF5-2CF4-A11ADF50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6BFCA-E0F2-F847-09CF-F9C7056C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90E45-E3F3-48AE-27C5-D04A20C3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4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74B7-4796-95E8-48D1-75573B39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837EB-3C17-4ECA-3F07-1E10F9F23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E5B79-FF87-3E04-5A56-CD735F65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51094-8794-0B54-1F47-EC89F24C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0D70D-EEB6-EB2A-C7EA-097DA36A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1909-8D4C-55BC-E59C-DF568026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052C-EF38-8BE9-7C15-9AA4CEB1C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B1BD6-6277-0314-45CD-65C955FB6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81D28-71D4-9D57-EB55-0C1FC81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A242B-CB52-93C3-E77D-4E71D578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5D5BF-8DC4-1C2D-21A9-1601DB5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7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7166-6882-7E73-F20E-2EC63A76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2CB95-E8DA-142E-4B50-98F76675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915D4-40D1-4BCD-7E81-ADDC7E8AC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CD9DB-12B1-11B6-3A58-38BF2451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BE98D2-F810-93CA-D8E4-EECB57B2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06F7D-0A5D-73C0-FC08-7001A098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FE037-C313-C4CF-71FE-601AF74D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3289C-F257-1897-B18A-22635D39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2D86-540A-C447-9596-8F0C28BA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7A960-1552-3DCB-73B7-707B4541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5DBAD-B807-0633-D1D6-1D625652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F8A69-8A91-3F37-05A4-AB1C4035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9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42E81-90B5-C32C-1D4C-901AEEDB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2F1D9-0CE2-F0C5-9F8B-E5A3282D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352B7-6CEE-364C-6E14-F6C20595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2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5C0EA-57B1-2A26-6312-8CA6483E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98C3-A683-2ABC-E0F9-D6001382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37605-E7E3-78E1-3B59-0D14BF80F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AB057-84F7-9B52-8898-00D5F21C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5644E-0950-D64D-53D5-B4C5F8B7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BFA3E-1E3B-45F3-6F47-30E5F0B5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843C-9693-B7CA-4884-3F05BC82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708B4-9E04-E3C3-3158-D3A0535B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030B6-166D-672F-FE8D-2E78EB280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D267A-6731-2F0F-E8A3-8E78A7C5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C2003-753F-AAD5-E0C0-3245A76C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90B1-F138-8718-C464-723CB9EB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30D65-D2B4-5E61-1B6D-3E8B6D4A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19664-D5C0-8CC6-FB87-6E6B51AA2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12B98-3D2F-A734-3ADC-C679EE606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B2CD-7ED9-4596-8968-70C9D4F2D4B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C1519-3DD6-7E3F-23D5-3ADD3436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C9987-20A1-1AC8-6CEA-DA6A73C7E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DDD0-AE1F-4C99-B3DF-E04504D9F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F120-1000-4581-820C-77F5DC189D45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EE14-13F8-4F5A-95C9-2D2C58A7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o.chen@nasa.gov" TargetMode="External"/><Relationship Id="rId2" Type="http://schemas.openxmlformats.org/officeDocument/2006/relationships/hyperlink" Target="mailto:michael.shook@nasa.g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crystal.gummo@nasa.gov" TargetMode="External"/><Relationship Id="rId5" Type="http://schemas.openxmlformats.org/officeDocument/2006/relationships/hyperlink" Target="mailto:morgan.l.silverman@nasa.gov" TargetMode="External"/><Relationship Id="rId4" Type="http://schemas.openxmlformats.org/officeDocument/2006/relationships/hyperlink" Target="mailto:ali.a.aknan@nas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data.nasa.gov/s3fs-public/imported/ESDS-RFC-029v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arthdata.nasa.gov/s3fs-public/imported/ESDS-RFC-029v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.wmo.int/wmdr/_un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air.larc.nasa.gov/missions/etc/AtmosphericCompositionVariableStandardName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s.wmo.int/wmdr/un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researchers/science-information-polic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-air.larc.nasa.gov/missions/arcsix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air.larc.nasa.gov/cgi-bin/DocXhg/SARPDoc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-air.larc.nasa.gov/cgi-bin/DocXhg/SARPDoc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30376"/>
            <a:ext cx="7772400" cy="1470025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C00000"/>
                </a:solidFill>
              </a:rPr>
              <a:t>NURTURE Field Data Repository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www-air.larc.nasa.gov Introduction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 err="1">
                <a:solidFill>
                  <a:srgbClr val="C00000"/>
                </a:solidFill>
              </a:rPr>
              <a:t>dataID</a:t>
            </a:r>
            <a:r>
              <a:rPr lang="en-US" sz="3600" b="1">
                <a:solidFill>
                  <a:srgbClr val="C00000"/>
                </a:solidFill>
              </a:rPr>
              <a:t> Registration and Data Upload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B40D8B-5DF9-4300-635B-746118CD5949}"/>
              </a:ext>
            </a:extLst>
          </p:cNvPr>
          <p:cNvSpPr txBox="1">
            <a:spLocks/>
          </p:cNvSpPr>
          <p:nvPr/>
        </p:nvSpPr>
        <p:spPr>
          <a:xfrm>
            <a:off x="3339612" y="3602038"/>
            <a:ext cx="5512777" cy="298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Michael Shook (</a:t>
            </a:r>
            <a:r>
              <a:rPr lang="en-US" sz="1800" b="1">
                <a:hlinkClick r:id="rId2"/>
              </a:rPr>
              <a:t>michael.shook@nasa.gov</a:t>
            </a:r>
            <a:r>
              <a:rPr lang="en-US" sz="1800" b="1"/>
              <a:t>)</a:t>
            </a:r>
          </a:p>
          <a:p>
            <a:r>
              <a:rPr lang="en-US" sz="1800"/>
              <a:t>Gao Chen (</a:t>
            </a:r>
            <a:r>
              <a:rPr lang="en-US" sz="1800">
                <a:hlinkClick r:id="rId3"/>
              </a:rPr>
              <a:t>gao.chen@nasa.gov</a:t>
            </a:r>
            <a:r>
              <a:rPr lang="en-US" sz="1800"/>
              <a:t>)</a:t>
            </a:r>
          </a:p>
          <a:p>
            <a:r>
              <a:rPr lang="en-US" sz="1800"/>
              <a:t>Ali Aknan (</a:t>
            </a:r>
            <a:r>
              <a:rPr lang="en-US" sz="1800">
                <a:hlinkClick r:id="rId4"/>
              </a:rPr>
              <a:t>ali.a.aknan@nasa.gov</a:t>
            </a:r>
            <a:r>
              <a:rPr lang="en-US" sz="1800"/>
              <a:t>)</a:t>
            </a:r>
          </a:p>
          <a:p>
            <a:r>
              <a:rPr lang="en-US" sz="1800"/>
              <a:t>Morgan Silverman (</a:t>
            </a:r>
            <a:r>
              <a:rPr lang="en-US" sz="1800">
                <a:hlinkClick r:id="rId5"/>
              </a:rPr>
              <a:t>morgan.l.silverman@nasa.gov</a:t>
            </a:r>
            <a:r>
              <a:rPr lang="en-US" sz="1800"/>
              <a:t>)</a:t>
            </a:r>
          </a:p>
          <a:p>
            <a:r>
              <a:rPr lang="en-US" sz="1800"/>
              <a:t>Crystal Gummo (</a:t>
            </a:r>
            <a:r>
              <a:rPr lang="en-US" sz="1800">
                <a:hlinkClick r:id="rId6"/>
              </a:rPr>
              <a:t>crystal.gummo@nasa.gov</a:t>
            </a:r>
            <a:r>
              <a:rPr lang="en-US" sz="1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201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, application&#10;&#10;Description automatically generated">
            <a:extLst>
              <a:ext uri="{FF2B5EF4-FFF2-40B4-BE49-F238E27FC236}">
                <a16:creationId xmlns:a16="http://schemas.microsoft.com/office/drawing/2014/main" id="{B4617A7D-25A7-20F0-3F8A-DBF1F6306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40" y="796087"/>
            <a:ext cx="6359720" cy="375983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71750" y="76200"/>
            <a:ext cx="70485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err="1">
                <a:solidFill>
                  <a:srgbClr val="C00000"/>
                </a:solidFill>
              </a:rPr>
              <a:t>FScan</a:t>
            </a:r>
            <a:r>
              <a:rPr lang="en-US" sz="3600" b="1">
                <a:solidFill>
                  <a:srgbClr val="C00000"/>
                </a:solidFill>
              </a:rPr>
              <a:t> Page</a:t>
            </a:r>
            <a:endParaRPr lang="en-US" sz="360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06880" y="6858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16E433-D0A4-4489-A02C-79F9A6F1D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71975"/>
            <a:ext cx="4572000" cy="20110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87386E-582D-441A-AE12-F6C4E564258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3429000" y="3832167"/>
            <a:ext cx="457200" cy="5398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931D90C-A813-42FD-ABD6-CDE746360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295776"/>
            <a:ext cx="4572000" cy="211143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4B7CE7-EF45-452A-8CB7-C74A6D82382E}"/>
              </a:ext>
            </a:extLst>
          </p:cNvPr>
          <p:cNvCxnSpPr>
            <a:cxnSpLocks/>
          </p:cNvCxnSpPr>
          <p:nvPr/>
        </p:nvCxnSpPr>
        <p:spPr>
          <a:xfrm>
            <a:off x="3429000" y="3832167"/>
            <a:ext cx="2590800" cy="539808"/>
          </a:xfrm>
          <a:prstGeom prst="straightConnector1">
            <a:avLst/>
          </a:prstGeom>
          <a:ln w="12700">
            <a:solidFill>
              <a:srgbClr val="007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87613C-C529-A92F-8438-B06DC8B9BDED}"/>
              </a:ext>
            </a:extLst>
          </p:cNvPr>
          <p:cNvSpPr txBox="1"/>
          <p:nvPr/>
        </p:nvSpPr>
        <p:spPr>
          <a:xfrm>
            <a:off x="2218913" y="6488668"/>
            <a:ext cx="775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results open on a separate page, may need to change browser permissions</a:t>
            </a:r>
          </a:p>
        </p:txBody>
      </p:sp>
    </p:spTree>
    <p:extLst>
      <p:ext uri="{BB962C8B-B14F-4D97-AF65-F5344CB8AC3E}">
        <p14:creationId xmlns:p14="http://schemas.microsoft.com/office/powerpoint/2010/main" val="267658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76201"/>
            <a:ext cx="7696200" cy="762001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NURTURE File Naming Convention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7400" y="9144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err="1">
                <a:solidFill>
                  <a:srgbClr val="0070C0"/>
                </a:solidFill>
              </a:rPr>
              <a:t>DataID_LocationID_YYYYMMDD_R</a:t>
            </a:r>
            <a:r>
              <a:rPr lang="en-US" sz="2000" b="1">
                <a:solidFill>
                  <a:srgbClr val="0070C0"/>
                </a:solidFill>
              </a:rPr>
              <a:t># [_Description].extension</a:t>
            </a:r>
          </a:p>
          <a:p>
            <a:r>
              <a:rPr lang="en-US" sz="1600" b="1" err="1"/>
              <a:t>DataID</a:t>
            </a:r>
            <a:r>
              <a:rPr lang="en-US" sz="1600"/>
              <a:t>: a short description of measured parameter/species, instrument, or model prefixed by “NURTURE-”</a:t>
            </a:r>
          </a:p>
          <a:p>
            <a:r>
              <a:rPr lang="en-US" sz="1600" b="1" err="1"/>
              <a:t>LocationID</a:t>
            </a:r>
            <a:r>
              <a:rPr lang="en-US" sz="1600"/>
              <a:t>: an identifier of measurement platform/type, provided on the </a:t>
            </a:r>
            <a:r>
              <a:rPr lang="en-US" sz="1600" err="1"/>
              <a:t>dataID</a:t>
            </a:r>
            <a:r>
              <a:rPr lang="en-US" sz="1600"/>
              <a:t> registration website in a drop-down box</a:t>
            </a:r>
          </a:p>
          <a:p>
            <a:pPr lvl="1"/>
            <a:r>
              <a:rPr lang="en-US" sz="1200"/>
              <a:t>NURTURE </a:t>
            </a:r>
            <a:r>
              <a:rPr lang="en-US" sz="1200" err="1"/>
              <a:t>locationIDs</a:t>
            </a:r>
            <a:r>
              <a:rPr lang="en-US" sz="1200"/>
              <a:t>: GIII, B777, SATELLITE, GROUND, MERGE, MODEL, ANALYSIS, TRAJECTORY, SONDE, and OTHER; please reach out if others are needed</a:t>
            </a:r>
          </a:p>
          <a:p>
            <a:r>
              <a:rPr lang="en-US" sz="1600" b="1"/>
              <a:t>YYYYMMDD</a:t>
            </a:r>
            <a:r>
              <a:rPr lang="en-US" sz="1600"/>
              <a:t>: </a:t>
            </a:r>
            <a:r>
              <a:rPr lang="en-US" sz="1600" b="1"/>
              <a:t>UTC</a:t>
            </a:r>
            <a:r>
              <a:rPr lang="en-US" sz="1600"/>
              <a:t> date of takeoff for flight data or the beginning of the measurement for ground sites  </a:t>
            </a:r>
            <a:r>
              <a:rPr lang="en-US" sz="1600">
                <a:solidFill>
                  <a:srgbClr val="0070C0"/>
                </a:solidFill>
                <a:highlight>
                  <a:srgbClr val="FFFF00"/>
                </a:highlight>
              </a:rPr>
              <a:t>Note: Goose Bay (AST) = UTC-4</a:t>
            </a:r>
            <a:endParaRPr lang="en-US" sz="1600">
              <a:highlight>
                <a:srgbClr val="FFFF00"/>
              </a:highlight>
            </a:endParaRPr>
          </a:p>
          <a:p>
            <a:r>
              <a:rPr lang="en-US" sz="1600" b="1"/>
              <a:t>R#</a:t>
            </a:r>
            <a:r>
              <a:rPr lang="en-US" sz="1600"/>
              <a:t>: Revision identifier for version control. Typically RA, RB, RC, … for field data and R0, R1, R2, … for the publication quality data.  </a:t>
            </a:r>
            <a:r>
              <a:rPr lang="en-US" sz="1600">
                <a:solidFill>
                  <a:srgbClr val="0070C0"/>
                </a:solidFill>
              </a:rPr>
              <a:t>Note: archived files cannot be overwritten, </a:t>
            </a:r>
            <a:r>
              <a:rPr lang="en-US" sz="1600" i="1">
                <a:solidFill>
                  <a:srgbClr val="0070C0"/>
                </a:solidFill>
              </a:rPr>
              <a:t>only replaced with subsequent revisions</a:t>
            </a:r>
            <a:r>
              <a:rPr lang="en-US" sz="1600">
                <a:solidFill>
                  <a:srgbClr val="0070C0"/>
                </a:solidFill>
              </a:rPr>
              <a:t> </a:t>
            </a:r>
            <a:r>
              <a:rPr lang="en-US" sz="1600"/>
              <a:t> </a:t>
            </a:r>
          </a:p>
          <a:p>
            <a:r>
              <a:rPr lang="en-US" sz="1600" b="1"/>
              <a:t>Description</a:t>
            </a:r>
            <a:r>
              <a:rPr lang="en-US" sz="1600"/>
              <a:t>: optional additional description of the file if necessary</a:t>
            </a:r>
          </a:p>
          <a:p>
            <a:r>
              <a:rPr lang="en-US" sz="1600" b="1"/>
              <a:t>Extension</a:t>
            </a:r>
            <a:r>
              <a:rPr lang="en-US" sz="1600"/>
              <a:t>: “</a:t>
            </a:r>
            <a:r>
              <a:rPr lang="en-US" sz="1600" err="1"/>
              <a:t>ict</a:t>
            </a:r>
            <a:r>
              <a:rPr lang="en-US" sz="1600"/>
              <a:t>” for ICARTT files, and “h5” for HDF 5 files, </a:t>
            </a:r>
            <a:r>
              <a:rPr lang="en-US" sz="1600" err="1"/>
              <a:t>nc</a:t>
            </a:r>
            <a:r>
              <a:rPr lang="en-US" sz="1600"/>
              <a:t> for </a:t>
            </a:r>
            <a:r>
              <a:rPr lang="en-US" sz="1600" err="1"/>
              <a:t>netCDF</a:t>
            </a:r>
            <a:r>
              <a:rPr lang="en-US" sz="1600"/>
              <a:t> files, etc.</a:t>
            </a:r>
          </a:p>
          <a:p>
            <a:pPr lvl="1"/>
            <a:r>
              <a:rPr lang="en-US" sz="1200"/>
              <a:t>Allowed: *.</a:t>
            </a:r>
            <a:r>
              <a:rPr lang="en-US" sz="1200" err="1"/>
              <a:t>ict</a:t>
            </a:r>
            <a:r>
              <a:rPr lang="en-US" sz="1200"/>
              <a:t>, *.</a:t>
            </a:r>
            <a:r>
              <a:rPr lang="en-US" sz="1200" err="1"/>
              <a:t>nc</a:t>
            </a:r>
            <a:r>
              <a:rPr lang="en-US" sz="1200"/>
              <a:t>, *.</a:t>
            </a:r>
            <a:r>
              <a:rPr lang="en-US" sz="1200" err="1"/>
              <a:t>cdf</a:t>
            </a:r>
            <a:r>
              <a:rPr lang="en-US" sz="1200"/>
              <a:t>, *.</a:t>
            </a:r>
            <a:r>
              <a:rPr lang="en-US" sz="1200" err="1"/>
              <a:t>hdf</a:t>
            </a:r>
            <a:r>
              <a:rPr lang="en-US" sz="1200"/>
              <a:t>, *.h4, *.h5, *.hdf4, *.hdf5, *.he5, *.</a:t>
            </a:r>
            <a:r>
              <a:rPr lang="en-US" sz="1200" err="1"/>
              <a:t>kmz</a:t>
            </a:r>
            <a:r>
              <a:rPr lang="en-US" sz="1200"/>
              <a:t>, *.</a:t>
            </a:r>
            <a:r>
              <a:rPr lang="en-US" sz="1200" err="1"/>
              <a:t>kml</a:t>
            </a:r>
            <a:r>
              <a:rPr lang="en-US" sz="1200"/>
              <a:t>, *.</a:t>
            </a:r>
            <a:r>
              <a:rPr lang="en-US" sz="1200" err="1"/>
              <a:t>htm</a:t>
            </a:r>
            <a:r>
              <a:rPr lang="en-US" sz="1200"/>
              <a:t>, *.html, *.txt, *.jpg, *.jpeg, *.gif, *.</a:t>
            </a:r>
            <a:r>
              <a:rPr lang="en-US" sz="1200" err="1"/>
              <a:t>png</a:t>
            </a:r>
            <a:r>
              <a:rPr lang="en-US" sz="1200"/>
              <a:t>, *.bmp, *.pdf, *.</a:t>
            </a:r>
            <a:r>
              <a:rPr lang="en-US" sz="1200" err="1"/>
              <a:t>xls</a:t>
            </a:r>
            <a:r>
              <a:rPr lang="en-US" sz="1200"/>
              <a:t>, *.xlsx, *.doc, *.docx, *.ppt, *.pptx</a:t>
            </a:r>
          </a:p>
          <a:p>
            <a:pPr lvl="1"/>
            <a:r>
              <a:rPr lang="en-US" sz="1200"/>
              <a:t>Upon request: *.zip, *.tar, *.</a:t>
            </a:r>
            <a:r>
              <a:rPr lang="en-US" sz="1200" err="1"/>
              <a:t>gz</a:t>
            </a:r>
            <a:r>
              <a:rPr lang="en-US" sz="1200"/>
              <a:t>, or others</a:t>
            </a:r>
          </a:p>
          <a:p>
            <a:r>
              <a:rPr lang="en-US" sz="1600"/>
              <a:t>The underscore, “_”, is used ONLY to separate the different fields of the filename</a:t>
            </a:r>
          </a:p>
          <a:p>
            <a:r>
              <a:rPr lang="en-US" sz="1600"/>
              <a:t>Examples: the filename for NURTURE DLH measurement made on a December 15, 2026, flight may be: </a:t>
            </a:r>
          </a:p>
          <a:p>
            <a:pPr marL="739775" indent="-282575"/>
            <a:r>
              <a:rPr lang="en-US" sz="1400"/>
              <a:t>NURTURE-DLH_B777_20261215_RA.ict (for field data)</a:t>
            </a:r>
          </a:p>
          <a:p>
            <a:pPr marL="739775" indent="-282575"/>
            <a:r>
              <a:rPr lang="en-US" sz="1400"/>
              <a:t>NURTURE-DLH_B777_20261215_R0.ict (for publication quality data)</a:t>
            </a:r>
          </a:p>
          <a:p>
            <a:pPr marL="0" indent="0">
              <a:buNone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06880" y="8382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2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C00000"/>
              </a:buClr>
              <a:buSzPts val="4000"/>
            </a:pPr>
            <a:r>
              <a:rPr lang="en-US" sz="40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NURTURE Data Submission Schedule</a:t>
            </a:r>
          </a:p>
        </p:txBody>
      </p:sp>
      <p:graphicFrame>
        <p:nvGraphicFramePr>
          <p:cNvPr id="104" name="Google Shape;104;p15"/>
          <p:cNvGraphicFramePr/>
          <p:nvPr>
            <p:extLst>
              <p:ext uri="{D42A27DB-BD31-4B8C-83A1-F6EECF244321}">
                <p14:modId xmlns:p14="http://schemas.microsoft.com/office/powerpoint/2010/main" val="2344519915"/>
              </p:ext>
            </p:extLst>
          </p:nvPr>
        </p:nvGraphicFramePr>
        <p:xfrm>
          <a:off x="2400300" y="1066800"/>
          <a:ext cx="7505700" cy="23865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Mission Phase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Data Type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Submission Deadline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Access Control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Field Deployment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Field Data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Typically 24 hour after each flight or cal. Day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Science team and Partners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Post-Deployment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Publication-quality or “Final” Data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 months after campaign concludes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Public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" name="Google Shape;105;p15"/>
          <p:cNvSpPr txBox="1"/>
          <p:nvPr/>
        </p:nvSpPr>
        <p:spPr>
          <a:xfrm>
            <a:off x="2343150" y="3889250"/>
            <a:ext cx="7505700" cy="21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349250"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data submission deadline may vary depending on field operation constraints</a:t>
            </a:r>
            <a:endParaRPr lang="en-US" sz="3000"/>
          </a:p>
          <a:p>
            <a:pPr marL="285750" indent="-349250"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final data should be of publication quality and time synced to the time standard for each platform for in-situ measurements</a:t>
            </a:r>
          </a:p>
        </p:txBody>
      </p:sp>
      <p:cxnSp>
        <p:nvCxnSpPr>
          <p:cNvPr id="106" name="Google Shape;106;p15"/>
          <p:cNvCxnSpPr/>
          <p:nvPr/>
        </p:nvCxnSpPr>
        <p:spPr>
          <a:xfrm>
            <a:off x="1706880" y="838200"/>
            <a:ext cx="8778240" cy="0"/>
          </a:xfrm>
          <a:prstGeom prst="straightConnector1">
            <a:avLst/>
          </a:prstGeom>
          <a:noFill/>
          <a:ln w="76200" cap="flat" cmpd="thickThin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9506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3600"/>
            </a:pPr>
            <a:r>
              <a:rPr lang="en-US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NURTURE Data Format Requirements</a:t>
            </a: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981200" y="1371601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NURTURE data will conform to </a:t>
            </a: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ICARTT, </a:t>
            </a:r>
            <a:r>
              <a:rPr lang="en-US" sz="2200" b="1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netCDF</a:t>
            </a: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or HDF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format standards.  This supports NASA’s Open-Source Science and Open Data initiatives by making NURTURE data FAIR</a:t>
            </a:r>
            <a:endParaRPr lang="en-US"/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in-situ measurements are required to report data in ICARTT format (</a:t>
            </a:r>
            <a:r>
              <a:rPr lang="en-US" sz="1600">
                <a:hlinkClick r:id="rId3"/>
              </a:rPr>
              <a:t>https://www.earthdata.nasa.gov/s3fs-public/imported/ESDS-RFC-029v2.pdf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ICARTT files will be scanned to ensure compliance with the format requirements</a:t>
            </a:r>
            <a:endParaRPr lang="en-US" sz="220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HDF and </a:t>
            </a:r>
            <a:r>
              <a:rPr lang="en-US" sz="2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netCDF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files should be as CF-compliant as possible, i.e., having all required global and variable attributes and properly </a:t>
            </a:r>
            <a:r>
              <a:rPr lang="en-US" sz="22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dimensioned data variables (template URL to be posted)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Assistance will be available to the science team to troubleshoot file format and submission issues</a:t>
            </a:r>
            <a:endParaRPr lang="en-US" sz="2000"/>
          </a:p>
        </p:txBody>
      </p:sp>
      <p:cxnSp>
        <p:nvCxnSpPr>
          <p:cNvPr id="113" name="Google Shape;113;p16"/>
          <p:cNvCxnSpPr/>
          <p:nvPr/>
        </p:nvCxnSpPr>
        <p:spPr>
          <a:xfrm>
            <a:off x="1706880" y="1143000"/>
            <a:ext cx="8778240" cy="0"/>
          </a:xfrm>
          <a:prstGeom prst="straightConnector1">
            <a:avLst/>
          </a:prstGeom>
          <a:noFill/>
          <a:ln w="76200" cap="flat" cmpd="thickThin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76201"/>
            <a:ext cx="7696200" cy="762001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ICARTT Format</a:t>
            </a:r>
            <a:endParaRPr lang="en-US" sz="3200" b="1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06880" y="8382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144D10F-EFC8-E9F8-5EA3-09041381B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6553200" cy="43266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15CDDF-23DB-7CBD-903F-ECF3D1F66A46}"/>
              </a:ext>
            </a:extLst>
          </p:cNvPr>
          <p:cNvSpPr txBox="1"/>
          <p:nvPr/>
        </p:nvSpPr>
        <p:spPr>
          <a:xfrm>
            <a:off x="1706880" y="1066800"/>
            <a:ext cx="877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CSV text file with prescribed header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Self-describing (can be read programmatically)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https://www.earthdata.nasa.gov/s3fs-public/imported/ESDS-RFC-029v2.pdf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8DBA7E-BE93-891B-15CA-718B2E8D3BFD}"/>
              </a:ext>
            </a:extLst>
          </p:cNvPr>
          <p:cNvSpPr/>
          <p:nvPr/>
        </p:nvSpPr>
        <p:spPr>
          <a:xfrm>
            <a:off x="3959062" y="2357151"/>
            <a:ext cx="136682" cy="128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10466-3E55-FBC4-A26B-5E1CFA99A2F6}"/>
              </a:ext>
            </a:extLst>
          </p:cNvPr>
          <p:cNvSpPr txBox="1"/>
          <p:nvPr/>
        </p:nvSpPr>
        <p:spPr>
          <a:xfrm>
            <a:off x="1706880" y="2039035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Number of header lines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63E72B-18C0-B0E4-A0E6-6B59FBF81458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3764280" y="2192923"/>
            <a:ext cx="194782" cy="228666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D66D910-12DC-0678-B129-7C36FC533D3B}"/>
              </a:ext>
            </a:extLst>
          </p:cNvPr>
          <p:cNvSpPr/>
          <p:nvPr/>
        </p:nvSpPr>
        <p:spPr>
          <a:xfrm flipV="1">
            <a:off x="3959538" y="2483647"/>
            <a:ext cx="521976" cy="100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837FDC-51D2-C957-875F-E523EFEF136E}"/>
              </a:ext>
            </a:extLst>
          </p:cNvPr>
          <p:cNvSpPr txBox="1"/>
          <p:nvPr/>
        </p:nvSpPr>
        <p:spPr>
          <a:xfrm>
            <a:off x="1706880" y="240059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Principle Investigator (PI)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CDF5B6-39D6-2BD3-DB7F-C17BBE9696A3}"/>
              </a:ext>
            </a:extLst>
          </p:cNvPr>
          <p:cNvCxnSpPr>
            <a:cxnSpLocks/>
            <a:stCxn id="23" idx="3"/>
            <a:endCxn id="22" idx="1"/>
          </p:cNvCxnSpPr>
          <p:nvPr/>
        </p:nvCxnSpPr>
        <p:spPr>
          <a:xfrm flipV="1">
            <a:off x="3764280" y="2533652"/>
            <a:ext cx="195258" cy="2083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F1C533F-171E-89E9-B3BB-DA7C64A22536}"/>
              </a:ext>
            </a:extLst>
          </p:cNvPr>
          <p:cNvSpPr/>
          <p:nvPr/>
        </p:nvSpPr>
        <p:spPr>
          <a:xfrm flipV="1">
            <a:off x="3959538" y="2930735"/>
            <a:ext cx="460062" cy="100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CD6B47-BFB4-68C1-5404-426035C8DDC0}"/>
              </a:ext>
            </a:extLst>
          </p:cNvPr>
          <p:cNvSpPr txBox="1"/>
          <p:nvPr/>
        </p:nvSpPr>
        <p:spPr>
          <a:xfrm>
            <a:off x="1706880" y="270137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Flight date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8BA2FC-E5FB-9D39-6B8A-F3109638674F}"/>
              </a:ext>
            </a:extLst>
          </p:cNvPr>
          <p:cNvCxnSpPr>
            <a:cxnSpLocks/>
            <a:stCxn id="30" idx="3"/>
            <a:endCxn id="29" idx="1"/>
          </p:cNvCxnSpPr>
          <p:nvPr/>
        </p:nvCxnSpPr>
        <p:spPr>
          <a:xfrm>
            <a:off x="3764280" y="2855262"/>
            <a:ext cx="195258" cy="125479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D226F8E-A02B-4273-0467-533520389981}"/>
              </a:ext>
            </a:extLst>
          </p:cNvPr>
          <p:cNvSpPr/>
          <p:nvPr/>
        </p:nvSpPr>
        <p:spPr>
          <a:xfrm flipV="1">
            <a:off x="3959538" y="3098600"/>
            <a:ext cx="383862" cy="1288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5584A9-608B-CEDA-A293-09D56A06C044}"/>
              </a:ext>
            </a:extLst>
          </p:cNvPr>
          <p:cNvSpPr txBox="1"/>
          <p:nvPr/>
        </p:nvSpPr>
        <p:spPr>
          <a:xfrm>
            <a:off x="1706880" y="301505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Independent variable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FF370A-9FF5-7479-6036-613CF8104B12}"/>
              </a:ext>
            </a:extLst>
          </p:cNvPr>
          <p:cNvCxnSpPr>
            <a:cxnSpLocks/>
            <a:stCxn id="34" idx="3"/>
            <a:endCxn id="33" idx="1"/>
          </p:cNvCxnSpPr>
          <p:nvPr/>
        </p:nvCxnSpPr>
        <p:spPr>
          <a:xfrm flipV="1">
            <a:off x="3764280" y="3163038"/>
            <a:ext cx="195258" cy="5907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772141B-58A6-A682-59FB-9BBE488D7D12}"/>
              </a:ext>
            </a:extLst>
          </p:cNvPr>
          <p:cNvSpPr/>
          <p:nvPr/>
        </p:nvSpPr>
        <p:spPr>
          <a:xfrm flipV="1">
            <a:off x="3959062" y="3377820"/>
            <a:ext cx="521976" cy="100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5B7CDA-C7DB-290F-ACD4-515AD40EFA2E}"/>
              </a:ext>
            </a:extLst>
          </p:cNvPr>
          <p:cNvSpPr txBox="1"/>
          <p:nvPr/>
        </p:nvSpPr>
        <p:spPr>
          <a:xfrm>
            <a:off x="1706880" y="327362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Missing data flags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E5FDD1B-7938-3CF3-3D08-B33173390036}"/>
              </a:ext>
            </a:extLst>
          </p:cNvPr>
          <p:cNvCxnSpPr>
            <a:cxnSpLocks/>
            <a:stCxn id="43" idx="3"/>
            <a:endCxn id="42" idx="1"/>
          </p:cNvCxnSpPr>
          <p:nvPr/>
        </p:nvCxnSpPr>
        <p:spPr>
          <a:xfrm>
            <a:off x="3764280" y="3427513"/>
            <a:ext cx="194782" cy="311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EED0DB2-90FE-42DC-D4D3-CE45EC7A573A}"/>
              </a:ext>
            </a:extLst>
          </p:cNvPr>
          <p:cNvSpPr/>
          <p:nvPr/>
        </p:nvSpPr>
        <p:spPr>
          <a:xfrm flipV="1">
            <a:off x="3959062" y="3477825"/>
            <a:ext cx="6553200" cy="200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5B0488-CC9E-7825-9C9B-9E0ECF88BCA4}"/>
              </a:ext>
            </a:extLst>
          </p:cNvPr>
          <p:cNvSpPr txBox="1"/>
          <p:nvPr/>
        </p:nvSpPr>
        <p:spPr>
          <a:xfrm>
            <a:off x="1708223" y="3697609"/>
            <a:ext cx="2057400" cy="31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Variable definition lines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873C05D-20AD-84AC-DF17-914662C07240}"/>
              </a:ext>
            </a:extLst>
          </p:cNvPr>
          <p:cNvCxnSpPr>
            <a:cxnSpLocks/>
            <a:stCxn id="50" idx="3"/>
            <a:endCxn id="49" idx="1"/>
          </p:cNvCxnSpPr>
          <p:nvPr/>
        </p:nvCxnSpPr>
        <p:spPr>
          <a:xfrm flipV="1">
            <a:off x="3765624" y="3577999"/>
            <a:ext cx="193439" cy="275059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4F066D7-74D2-FB75-061E-C11BFFE718A6}"/>
              </a:ext>
            </a:extLst>
          </p:cNvPr>
          <p:cNvSpPr/>
          <p:nvPr/>
        </p:nvSpPr>
        <p:spPr>
          <a:xfrm flipV="1">
            <a:off x="3959062" y="3831252"/>
            <a:ext cx="6556538" cy="2347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11E72D-DB45-7AB4-3850-CDE2FAB4A4D1}"/>
              </a:ext>
            </a:extLst>
          </p:cNvPr>
          <p:cNvSpPr txBox="1"/>
          <p:nvPr/>
        </p:nvSpPr>
        <p:spPr>
          <a:xfrm>
            <a:off x="1706880" y="474386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Metadata (normal header lines)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DFBD511-C71B-913E-989D-43F5061C2110}"/>
              </a:ext>
            </a:extLst>
          </p:cNvPr>
          <p:cNvCxnSpPr>
            <a:cxnSpLocks/>
            <a:stCxn id="57" idx="3"/>
            <a:endCxn id="56" idx="1"/>
          </p:cNvCxnSpPr>
          <p:nvPr/>
        </p:nvCxnSpPr>
        <p:spPr>
          <a:xfrm flipV="1">
            <a:off x="3764280" y="5004901"/>
            <a:ext cx="194782" cy="572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C672621-E485-A8A3-EB36-355137534428}"/>
              </a:ext>
            </a:extLst>
          </p:cNvPr>
          <p:cNvSpPr/>
          <p:nvPr/>
        </p:nvSpPr>
        <p:spPr>
          <a:xfrm flipV="1">
            <a:off x="3959062" y="6178548"/>
            <a:ext cx="993938" cy="510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9E2484-45D9-ADD8-DF51-841926F252FB}"/>
              </a:ext>
            </a:extLst>
          </p:cNvPr>
          <p:cNvSpPr txBox="1"/>
          <p:nvPr/>
        </p:nvSpPr>
        <p:spPr>
          <a:xfrm>
            <a:off x="1706880" y="6019800"/>
            <a:ext cx="2057400" cy="31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Data (comma-separated)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C6058D5-CF72-B958-7A81-9D0AEC584D4B}"/>
              </a:ext>
            </a:extLst>
          </p:cNvPr>
          <p:cNvCxnSpPr>
            <a:cxnSpLocks/>
            <a:stCxn id="65" idx="3"/>
            <a:endCxn id="64" idx="1"/>
          </p:cNvCxnSpPr>
          <p:nvPr/>
        </p:nvCxnSpPr>
        <p:spPr>
          <a:xfrm>
            <a:off x="3764280" y="6175248"/>
            <a:ext cx="194782" cy="258462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5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1729750" y="294900"/>
            <a:ext cx="8732400" cy="77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3600"/>
            </a:pPr>
            <a:r>
              <a:rPr lang="en-US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NURTURE Data Reporting Best Practices using ICARTT file</a:t>
            </a:r>
            <a:endParaRPr lang="en-US"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1981200" y="13716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in-situ measurement ICARTT files, please use the same number, names, and order of variables throughout the mission for files within the same </a:t>
            </a:r>
            <a:r>
              <a:rPr lang="en-US" sz="200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dataID</a:t>
            </a: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and revision. 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Measurement Time Reporting in ICARTT files:</a:t>
            </a:r>
            <a:endParaRPr lang="en-US" sz="2000"/>
          </a:p>
          <a:p>
            <a:pPr lvl="1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variable name(s):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Time_Start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Time_Stop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Time_Mid</a:t>
            </a:r>
            <a:endParaRPr lang="en-US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start, stop, and mid times if integration interval larger than 1 sec</a:t>
            </a:r>
            <a:endParaRPr lang="en-US"/>
          </a:p>
          <a:p>
            <a:pPr lvl="1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use one time stamp (e.g.,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Time_Start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Time_Stop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for data at ≥ 1 Hz</a:t>
            </a:r>
            <a:endParaRPr lang="en-US"/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the ICARTT file header (e.g., DATA_INFO) or metadata to indicate whether the measurement time is synced to the time standard</a:t>
            </a:r>
            <a:endParaRPr lang="en-US" sz="2000"/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/>
              <a:t>Report absolute concentrations and aerosol extensive properties at STP: 273.15K and 1013.25 </a:t>
            </a:r>
            <a:r>
              <a:rPr lang="en-US" sz="2000" err="1"/>
              <a:t>hPa</a:t>
            </a:r>
            <a:r>
              <a:rPr lang="en-US" sz="2000"/>
              <a:t> (i.e., 0°C and 1atm)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/>
              <a:t>Clearly indicate if the trace gas measure is respect to dry air or ambient air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/>
              <a:t>Variable short name should not start with a number or contain “-”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/>
              <a:t>Use standard unit notation: </a:t>
            </a:r>
            <a:r>
              <a:rPr lang="en-US" sz="2000">
                <a:hlinkClick r:id="rId3" tooltip="https://codes.wmo.int/wmdr/_unit"/>
              </a:rPr>
              <a:t>WMO Codes Registry : </a:t>
            </a:r>
            <a:r>
              <a:rPr lang="en-US" sz="2000" err="1">
                <a:hlinkClick r:id="rId3" tooltip="https://codes.wmo.int/wmdr/_unit"/>
              </a:rPr>
              <a:t>wmdr</a:t>
            </a:r>
            <a:r>
              <a:rPr lang="en-US" sz="2000">
                <a:hlinkClick r:id="rId3" tooltip="https://codes.wmo.int/wmdr/_unit"/>
              </a:rPr>
              <a:t>/unit</a:t>
            </a:r>
            <a:r>
              <a:rPr lang="en-US" sz="2000"/>
              <a:t>, adopted by NASA</a:t>
            </a:r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endParaRPr lang="en-US" sz="2200"/>
          </a:p>
        </p:txBody>
      </p:sp>
      <p:cxnSp>
        <p:nvCxnSpPr>
          <p:cNvPr id="127" name="Google Shape;127;p18"/>
          <p:cNvCxnSpPr>
            <a:cxnSpLocks/>
          </p:cNvCxnSpPr>
          <p:nvPr/>
        </p:nvCxnSpPr>
        <p:spPr>
          <a:xfrm>
            <a:off x="1706880" y="1295399"/>
            <a:ext cx="8778300" cy="0"/>
          </a:xfrm>
          <a:prstGeom prst="straightConnector1">
            <a:avLst/>
          </a:prstGeom>
          <a:noFill/>
          <a:ln w="76200" cap="flat" cmpd="thickThin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1729750" y="294900"/>
            <a:ext cx="8732400" cy="77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3600"/>
            </a:pPr>
            <a:r>
              <a:rPr lang="en-US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NURTURE Data Reporting Best Practices using HDF/</a:t>
            </a:r>
            <a:r>
              <a:rPr lang="en-US" sz="3200" b="1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netCDF</a:t>
            </a:r>
            <a:r>
              <a:rPr lang="en-US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file</a:t>
            </a:r>
            <a:endParaRPr lang="en-US"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1981200" y="13716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global attributes to describe data, data file, data source (e.g., instrument), data spatial/temporal coverage, data processing and revisions, and contacts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dimensions, avoid using fake_</a:t>
            </a:r>
            <a:r>
              <a:rPr lang="en-US" sz="200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dims</a:t>
            </a:r>
            <a:endParaRPr lang="en-US" sz="20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/>
              <a:t>Data variables should be properly dimensioned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/>
              <a:t>Variable short name should not start with a number or contain “-”</a:t>
            </a:r>
            <a:endParaRPr lang="en-US" sz="20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 variables need to have “</a:t>
            </a:r>
            <a:r>
              <a:rPr lang="en-US" sz="200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long_name</a:t>
            </a: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 and “units” attributes</a:t>
            </a:r>
          </a:p>
          <a:p>
            <a:pPr lvl="1">
              <a:spcBef>
                <a:spcPts val="44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</a:t>
            </a:r>
            <a:r>
              <a:rPr lang="en-US" sz="160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long_name</a:t>
            </a:r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attribute to define the time stamp is instantaneous, or start, mid, or stop time of the period</a:t>
            </a:r>
          </a:p>
          <a:p>
            <a:pPr lvl="1">
              <a:spcBef>
                <a:spcPts val="44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en-US" sz="1600"/>
              <a:t>Use standard unit notation: WMO Codes Registry : </a:t>
            </a:r>
            <a:r>
              <a:rPr lang="en-US" sz="1600" err="1"/>
              <a:t>wmdr</a:t>
            </a:r>
            <a:r>
              <a:rPr lang="en-US" sz="1600"/>
              <a:t>/unit, adopted by NASA</a:t>
            </a:r>
          </a:p>
          <a:p>
            <a:pPr lvl="1">
              <a:spcBef>
                <a:spcPts val="440"/>
              </a:spcBef>
              <a:buClr>
                <a:schemeClr val="dk1"/>
              </a:buClr>
              <a:buSzPts val="2200"/>
              <a:buFont typeface="Wingdings" panose="05000000000000000000" pitchFamily="2" charset="2"/>
              <a:buChar char="ü"/>
            </a:pPr>
            <a:r>
              <a:rPr lang="en-US" sz="1600"/>
              <a:t>Use “</a:t>
            </a:r>
            <a:r>
              <a:rPr lang="en-US" sz="1600" err="1"/>
              <a:t>degrees_north</a:t>
            </a:r>
            <a:r>
              <a:rPr lang="en-US" sz="1600"/>
              <a:t>” and “</a:t>
            </a:r>
            <a:r>
              <a:rPr lang="en-US" sz="1600" err="1"/>
              <a:t>degrees_east</a:t>
            </a:r>
            <a:r>
              <a:rPr lang="en-US" sz="1600"/>
              <a:t>” for </a:t>
            </a:r>
            <a:r>
              <a:rPr lang="en-US" sz="1600" err="1"/>
              <a:t>lat</a:t>
            </a:r>
            <a:r>
              <a:rPr lang="en-US" sz="1600"/>
              <a:t> and </a:t>
            </a:r>
            <a:r>
              <a:rPr lang="en-US" sz="1600" err="1"/>
              <a:t>lon</a:t>
            </a:r>
            <a:endParaRPr lang="en-US" sz="20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 flag variables should have “</a:t>
            </a:r>
            <a:r>
              <a:rPr lang="en-US" sz="200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flag_masks</a:t>
            </a: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 and “</a:t>
            </a:r>
            <a:r>
              <a:rPr lang="en-US" sz="200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flag_meanings</a:t>
            </a: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 attributes, instead of “units” attribute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HDF/</a:t>
            </a:r>
            <a:r>
              <a:rPr lang="en-US" sz="200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netCDF</a:t>
            </a: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template and checker will be posted on the field data repository</a:t>
            </a:r>
          </a:p>
          <a:p>
            <a:pPr>
              <a:spcBef>
                <a:spcPts val="44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checker can be configured for specific instrument variable checks</a:t>
            </a:r>
            <a:endParaRPr lang="en-US" sz="2000"/>
          </a:p>
          <a:p>
            <a:pPr marL="0" indent="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endParaRPr lang="en-US" sz="2200"/>
          </a:p>
        </p:txBody>
      </p:sp>
      <p:cxnSp>
        <p:nvCxnSpPr>
          <p:cNvPr id="127" name="Google Shape;127;p18"/>
          <p:cNvCxnSpPr>
            <a:cxnSpLocks/>
          </p:cNvCxnSpPr>
          <p:nvPr/>
        </p:nvCxnSpPr>
        <p:spPr>
          <a:xfrm>
            <a:off x="1706880" y="1295399"/>
            <a:ext cx="8778300" cy="0"/>
          </a:xfrm>
          <a:prstGeom prst="straightConnector1">
            <a:avLst/>
          </a:prstGeom>
          <a:noFill/>
          <a:ln w="76200" cap="flat" cmpd="thickThin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7964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1981200" y="46047"/>
            <a:ext cx="8229600" cy="849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3600"/>
            </a:pPr>
            <a:r>
              <a:rPr lang="en-US" sz="3600" b="1">
                <a:solidFill>
                  <a:srgbClr val="C00000"/>
                </a:solidFill>
              </a:rPr>
              <a:t>ACVSNC Variable Standard Names</a:t>
            </a:r>
            <a:endParaRPr lang="en-US" sz="3600" b="1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1981200" y="990600"/>
            <a:ext cx="8229600" cy="5702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8100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</a:rPr>
              <a:t>Atmospheric Composition Variable Standard Name Convention (ACVSNC) is a NASA Earth Science Data Systems convention, intended to make data more findable and interoperable, and (re)usable: </a:t>
            </a:r>
          </a:p>
          <a:p>
            <a:pPr marL="76200" indent="0" algn="ctr">
              <a:spcBef>
                <a:spcPts val="640"/>
              </a:spcBef>
              <a:buClr>
                <a:srgbClr val="000000"/>
              </a:buClr>
              <a:buSzPts val="2400"/>
              <a:buNone/>
            </a:pPr>
            <a:r>
              <a:rPr lang="en-US" sz="1400">
                <a:solidFill>
                  <a:srgbClr val="000000"/>
                </a:solidFill>
                <a:hlinkClick r:id="rId3"/>
              </a:rPr>
              <a:t>https://www-air.larc.nasa.gov/missions/etc/AtmosphericCompositionVariableStandardNames.pdf</a:t>
            </a:r>
            <a:endParaRPr lang="en-US" sz="2400">
              <a:solidFill>
                <a:srgbClr val="000000"/>
              </a:solidFill>
            </a:endParaRPr>
          </a:p>
          <a:p>
            <a:pPr marL="457200" indent="-38100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</a:rPr>
              <a:t>Applicable to geophysical variables or level 2 data products</a:t>
            </a:r>
          </a:p>
          <a:p>
            <a:pPr marL="457200" indent="-38100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</a:rPr>
              <a:t>Tags, </a:t>
            </a:r>
            <a:r>
              <a:rPr lang="en-US" sz="2400" b="1">
                <a:solidFill>
                  <a:srgbClr val="000000"/>
                </a:solidFill>
              </a:rPr>
              <a:t>NOT</a:t>
            </a:r>
            <a:r>
              <a:rPr lang="en-US" sz="2400">
                <a:solidFill>
                  <a:srgbClr val="000000"/>
                </a:solidFill>
              </a:rPr>
              <a:t> short names: </a:t>
            </a:r>
          </a:p>
          <a:p>
            <a:pPr lvl="1">
              <a:spcBef>
                <a:spcPts val="440"/>
              </a:spcBef>
            </a:pPr>
            <a:r>
              <a:rPr lang="en-US" sz="2000" b="1"/>
              <a:t>For ICARTT files: short name, unit, </a:t>
            </a:r>
            <a:r>
              <a:rPr lang="en-US" sz="2000" b="1" i="1">
                <a:solidFill>
                  <a:srgbClr val="0000FF"/>
                </a:solidFill>
              </a:rPr>
              <a:t>standard name,</a:t>
            </a:r>
            <a:r>
              <a:rPr lang="en-US" sz="2000" b="1"/>
              <a:t> long name</a:t>
            </a:r>
            <a:endParaRPr sz="2000" b="1">
              <a:solidFill>
                <a:srgbClr val="000000"/>
              </a:solidFill>
            </a:endParaRPr>
          </a:p>
          <a:p>
            <a:pPr marL="1031875" indent="-285750">
              <a:spcBef>
                <a:spcPts val="640"/>
              </a:spcBef>
              <a:buNone/>
            </a:pPr>
            <a:r>
              <a:rPr lang="en-US" sz="1400">
                <a:solidFill>
                  <a:srgbClr val="000000"/>
                </a:solidFill>
              </a:rPr>
              <a:t>CH2O_pptv, </a:t>
            </a:r>
            <a:r>
              <a:rPr lang="en-US" sz="1400" err="1">
                <a:solidFill>
                  <a:srgbClr val="000000"/>
                </a:solidFill>
              </a:rPr>
              <a:t>pptv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i="1">
                <a:solidFill>
                  <a:srgbClr val="0000FF"/>
                </a:solidFill>
              </a:rPr>
              <a:t>Gas_CH2O_insitu_S_AVMR,</a:t>
            </a:r>
            <a:r>
              <a:rPr lang="en-US" sz="1400">
                <a:solidFill>
                  <a:srgbClr val="000000"/>
                </a:solidFill>
              </a:rPr>
              <a:t> mixing ratio by volume</a:t>
            </a:r>
          </a:p>
          <a:p>
            <a:pPr marL="1031875" indent="-285750">
              <a:spcBef>
                <a:spcPts val="640"/>
              </a:spcBef>
              <a:buNone/>
            </a:pPr>
            <a:r>
              <a:rPr lang="en-US" sz="1400">
                <a:solidFill>
                  <a:srgbClr val="000000"/>
                </a:solidFill>
              </a:rPr>
              <a:t>CH2O_LOD_pptv, </a:t>
            </a:r>
            <a:r>
              <a:rPr lang="en-US" sz="1400" err="1">
                <a:solidFill>
                  <a:srgbClr val="000000"/>
                </a:solidFill>
              </a:rPr>
              <a:t>pptv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i="1">
                <a:solidFill>
                  <a:srgbClr val="0000FF"/>
                </a:solidFill>
              </a:rPr>
              <a:t>Gas_CH2O_insitu_S_AVMR, </a:t>
            </a:r>
            <a:r>
              <a:rPr lang="en-US" sz="1400">
                <a:solidFill>
                  <a:srgbClr val="000000"/>
                </a:solidFill>
              </a:rPr>
              <a:t>Limit of Detection</a:t>
            </a:r>
          </a:p>
          <a:p>
            <a:pPr marL="1031875" indent="-285750">
              <a:spcBef>
                <a:spcPts val="640"/>
              </a:spcBef>
              <a:buNone/>
            </a:pPr>
            <a:r>
              <a:rPr lang="en-US" sz="1400" err="1">
                <a:solidFill>
                  <a:srgbClr val="000000"/>
                </a:solidFill>
              </a:rPr>
              <a:t>NOy_pptv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err="1">
                <a:solidFill>
                  <a:srgbClr val="000000"/>
                </a:solidFill>
              </a:rPr>
              <a:t>pptv</a:t>
            </a:r>
            <a:r>
              <a:rPr lang="en-US" sz="1400">
                <a:solidFill>
                  <a:srgbClr val="000000"/>
                </a:solidFill>
              </a:rPr>
              <a:t>, </a:t>
            </a:r>
            <a:r>
              <a:rPr lang="en-US" sz="1400" i="1" err="1">
                <a:solidFill>
                  <a:srgbClr val="0000FF"/>
                </a:solidFill>
              </a:rPr>
              <a:t>Gas_NOyasNO_insitu_M_AVMR</a:t>
            </a:r>
            <a:r>
              <a:rPr lang="en-US" sz="1400" i="1">
                <a:solidFill>
                  <a:srgbClr val="0000FF"/>
                </a:solidFill>
              </a:rPr>
              <a:t>,</a:t>
            </a:r>
            <a:r>
              <a:rPr lang="en-US" sz="1400">
                <a:solidFill>
                  <a:srgbClr val="000000"/>
                </a:solidFill>
              </a:rPr>
              <a:t> Total Reactive Nitrogen Mixing Ratio</a:t>
            </a:r>
          </a:p>
          <a:p>
            <a:pPr marL="1031875" indent="-285750">
              <a:spcBef>
                <a:spcPts val="640"/>
              </a:spcBef>
              <a:buNone/>
            </a:pPr>
            <a:r>
              <a:rPr lang="en-US" sz="1400">
                <a:solidFill>
                  <a:srgbClr val="000000"/>
                </a:solidFill>
              </a:rPr>
              <a:t>Sc700_total, Mm-1, </a:t>
            </a:r>
            <a:r>
              <a:rPr lang="en-US" sz="1400" i="1" err="1">
                <a:solidFill>
                  <a:srgbClr val="0000FF"/>
                </a:solidFill>
              </a:rPr>
              <a:t>AerOpt_Scattering_insitu_red_RHd_Bulk_AMB</a:t>
            </a:r>
            <a:r>
              <a:rPr lang="en-US" sz="1400" i="1">
                <a:solidFill>
                  <a:srgbClr val="0000FF"/>
                </a:solidFill>
              </a:rPr>
              <a:t>,</a:t>
            </a:r>
            <a:r>
              <a:rPr lang="en-US" sz="1400">
                <a:solidFill>
                  <a:srgbClr val="000000"/>
                </a:solidFill>
              </a:rPr>
              <a:t> Dry Scattering at 700nm (Total Aerosols)</a:t>
            </a:r>
          </a:p>
          <a:p>
            <a:pPr lvl="1">
              <a:spcBef>
                <a:spcPts val="640"/>
              </a:spcBef>
            </a:pPr>
            <a:r>
              <a:rPr lang="en-US" sz="2000" b="1"/>
              <a:t>For </a:t>
            </a:r>
            <a:r>
              <a:rPr lang="en-US" sz="2000" b="1" err="1"/>
              <a:t>netCDF</a:t>
            </a:r>
            <a:r>
              <a:rPr lang="en-US" sz="2000" b="1"/>
              <a:t> and HDF files: use </a:t>
            </a:r>
            <a:r>
              <a:rPr lang="en-US" sz="2000" b="1" err="1"/>
              <a:t>ACVSN_standard_name</a:t>
            </a:r>
            <a:r>
              <a:rPr lang="en-US" sz="2000" b="1"/>
              <a:t> attribute</a:t>
            </a:r>
          </a:p>
          <a:p>
            <a:pPr>
              <a:spcBef>
                <a:spcPts val="640"/>
              </a:spcBef>
            </a:pPr>
            <a:r>
              <a:rPr lang="en-US" sz="2400">
                <a:solidFill>
                  <a:srgbClr val="000000"/>
                </a:solidFill>
              </a:rPr>
              <a:t>Contact Morgan, Gao, or Michael for questions or adding new standard names</a:t>
            </a: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</p:txBody>
      </p:sp>
      <p:cxnSp>
        <p:nvCxnSpPr>
          <p:cNvPr id="135" name="Google Shape;135;p19"/>
          <p:cNvCxnSpPr/>
          <p:nvPr/>
        </p:nvCxnSpPr>
        <p:spPr>
          <a:xfrm>
            <a:off x="1706880" y="838200"/>
            <a:ext cx="8778300" cy="0"/>
          </a:xfrm>
          <a:prstGeom prst="straightConnector1">
            <a:avLst/>
          </a:prstGeom>
          <a:noFill/>
          <a:ln w="76200" cap="flat" cmpd="thickThin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>
          <a:extLst>
            <a:ext uri="{FF2B5EF4-FFF2-40B4-BE49-F238E27FC236}">
              <a16:creationId xmlns:a16="http://schemas.microsoft.com/office/drawing/2014/main" id="{4D3A8E83-F1A2-FE0E-68B0-902FDD4EF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>
            <a:extLst>
              <a:ext uri="{FF2B5EF4-FFF2-40B4-BE49-F238E27FC236}">
                <a16:creationId xmlns:a16="http://schemas.microsoft.com/office/drawing/2014/main" id="{73965765-0CEC-0025-A601-72C7D3766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46047"/>
            <a:ext cx="8229600" cy="849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3600"/>
            </a:pPr>
            <a:r>
              <a:rPr lang="en-US" sz="3600" b="1">
                <a:solidFill>
                  <a:srgbClr val="C00000"/>
                </a:solidFill>
              </a:rPr>
              <a:t>WIGOS Measurement Unit Standard</a:t>
            </a:r>
            <a:endParaRPr lang="en-US" sz="3600" b="1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134" name="Google Shape;134;p19">
            <a:extLst>
              <a:ext uri="{FF2B5EF4-FFF2-40B4-BE49-F238E27FC236}">
                <a16:creationId xmlns:a16="http://schemas.microsoft.com/office/drawing/2014/main" id="{3C7DBFED-284C-962E-FE17-CEED0FB656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81200" y="990600"/>
            <a:ext cx="8599714" cy="5702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indent="-38100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ea typeface="Calibri"/>
                <a:cs typeface="Calibri"/>
              </a:rPr>
              <a:t>New NASA unit notation standard </a:t>
            </a:r>
            <a:endParaRPr lang="en-US" sz="2400">
              <a:solidFill>
                <a:srgbClr val="000000"/>
              </a:solidFill>
            </a:endParaRPr>
          </a:p>
          <a:p>
            <a:pPr lvl="1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200">
                <a:solidFill>
                  <a:srgbClr val="000000"/>
                </a:solidFill>
              </a:rPr>
              <a:t>Adoption of WIGOS (World Meteorological Organization (WMO) Integrated Global Observing System) Metadata Representation code list for measurement units (</a:t>
            </a:r>
            <a:r>
              <a:rPr lang="en-US" sz="2200">
                <a:solidFill>
                  <a:srgbClr val="000000"/>
                </a:solidFill>
                <a:hlinkClick r:id="rId3"/>
              </a:rPr>
              <a:t>https://codes.wmo.int/wmdr/unit</a:t>
            </a:r>
            <a:r>
              <a:rPr lang="en-US" sz="2200">
                <a:solidFill>
                  <a:srgbClr val="000000"/>
                </a:solidFill>
              </a:rPr>
              <a:t>) </a:t>
            </a:r>
            <a:endParaRPr lang="en-US" sz="2200">
              <a:ea typeface="Calibri"/>
              <a:cs typeface="Calibri"/>
            </a:endParaRPr>
          </a:p>
          <a:p>
            <a:pPr marL="457200" indent="-38100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</a:rPr>
              <a:t>Intended to make unit notation more (re)usable across data files</a:t>
            </a:r>
            <a:endParaRPr lang="en-US" sz="2400" i="1">
              <a:ea typeface="Calibri"/>
              <a:cs typeface="Calibri"/>
            </a:endParaRPr>
          </a:p>
          <a:p>
            <a:pPr marL="457200" indent="-381000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</a:rPr>
              <a:t>Examples:</a:t>
            </a:r>
          </a:p>
          <a:p>
            <a:pPr lvl="1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Water Vapor Mixing Ratio: 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g</a:t>
            </a:r>
            <a:r>
              <a:rPr lang="en-US" sz="2000">
                <a:solidFill>
                  <a:srgbClr val="FF0000"/>
                </a:solidFill>
                <a:ea typeface="+mn-lt"/>
                <a:cs typeface="+mn-lt"/>
              </a:rPr>
              <a:t>.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kg-1</a:t>
            </a:r>
          </a:p>
          <a:p>
            <a:pPr lvl="1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 wind speed: m.s-1</a:t>
            </a:r>
          </a:p>
          <a:p>
            <a:pPr lvl="1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Potential Vorticity: 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K.m2.kg-1.s-1 (i.e., 10</a:t>
            </a:r>
            <a:r>
              <a:rPr lang="en-US" sz="2000" baseline="30000">
                <a:solidFill>
                  <a:srgbClr val="000000"/>
                </a:solidFill>
                <a:ea typeface="+mn-lt"/>
                <a:cs typeface="+mn-lt"/>
              </a:rPr>
              <a:t>6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PVU)</a:t>
            </a:r>
            <a:endParaRPr lang="en-U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1">
              <a:spcBef>
                <a:spcPts val="640"/>
              </a:spcBef>
              <a:buClr>
                <a:srgbClr val="000000"/>
              </a:buClr>
              <a:buSzPts val="2400"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Unitless Variables: 1 </a:t>
            </a:r>
            <a:endParaRPr lang="en-US" sz="2000" b="1">
              <a:solidFill>
                <a:srgbClr val="000000"/>
              </a:solidFill>
            </a:endParaRPr>
          </a:p>
          <a:p>
            <a:pPr>
              <a:spcBef>
                <a:spcPts val="640"/>
              </a:spcBef>
            </a:pPr>
            <a:r>
              <a:rPr lang="en-US" sz="2400">
                <a:solidFill>
                  <a:srgbClr val="000000"/>
                </a:solidFill>
              </a:rPr>
              <a:t>Contact Morgan or Gao for questions regarding notation</a:t>
            </a:r>
            <a:endParaRPr lang="en-US" sz="1800">
              <a:solidFill>
                <a:srgbClr val="000000"/>
              </a:solidFill>
              <a:ea typeface="Calibri"/>
              <a:cs typeface="Calibri"/>
            </a:endParaRPr>
          </a:p>
        </p:txBody>
      </p:sp>
      <p:cxnSp>
        <p:nvCxnSpPr>
          <p:cNvPr id="135" name="Google Shape;135;p19">
            <a:extLst>
              <a:ext uri="{FF2B5EF4-FFF2-40B4-BE49-F238E27FC236}">
                <a16:creationId xmlns:a16="http://schemas.microsoft.com/office/drawing/2014/main" id="{CB3517A3-CFF6-B3F9-AC7C-8A5762498511}"/>
              </a:ext>
            </a:extLst>
          </p:cNvPr>
          <p:cNvCxnSpPr/>
          <p:nvPr/>
        </p:nvCxnSpPr>
        <p:spPr>
          <a:xfrm>
            <a:off x="1706880" y="838200"/>
            <a:ext cx="8778300" cy="0"/>
          </a:xfrm>
          <a:prstGeom prst="straightConnector1">
            <a:avLst/>
          </a:prstGeom>
          <a:noFill/>
          <a:ln w="76200" cap="flat" cmpd="thickThin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C496298-0467-F689-3231-700568A71242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728562" y="3633173"/>
            <a:ext cx="121432" cy="3292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7880C7-5E79-18A6-736F-02DF700821B6}"/>
              </a:ext>
            </a:extLst>
          </p:cNvPr>
          <p:cNvSpPr txBox="1"/>
          <p:nvPr/>
        </p:nvSpPr>
        <p:spPr>
          <a:xfrm>
            <a:off x="5849994" y="3448507"/>
            <a:ext cx="1226890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. replaces 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3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38C-A28F-5182-CE69-5956E89BB0F2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C00000"/>
                </a:solidFill>
              </a:rPr>
              <a:t>NURTURE Science Data Policy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F19C8D-5AD7-AF8B-F020-790E063F57E4}"/>
              </a:ext>
            </a:extLst>
          </p:cNvPr>
          <p:cNvCxnSpPr/>
          <p:nvPr/>
        </p:nvCxnSpPr>
        <p:spPr>
          <a:xfrm flipV="1">
            <a:off x="1706880" y="10668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D23637-B4C8-EA1D-C557-18EDCB3326C0}"/>
              </a:ext>
            </a:extLst>
          </p:cNvPr>
          <p:cNvSpPr txBox="1">
            <a:spLocks/>
          </p:cNvSpPr>
          <p:nvPr/>
        </p:nvSpPr>
        <p:spPr>
          <a:xfrm>
            <a:off x="838200" y="1508760"/>
            <a:ext cx="10515600" cy="4836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</a:rPr>
              <a:t>All participants are requested to accept the following responsibilities:</a:t>
            </a:r>
          </a:p>
          <a:p>
            <a:r>
              <a:rPr lang="en-US"/>
              <a:t>Submit data in a community-accepted format and follow the data format best practices</a:t>
            </a:r>
          </a:p>
          <a:p>
            <a:r>
              <a:rPr lang="en-US" b="1"/>
              <a:t>Publication-quality or “final” data must be submitted to the data repository prior to any public presentation at scientific conferences (e.g., AGU, AMS) or manuscript preparation</a:t>
            </a:r>
          </a:p>
          <a:p>
            <a:pPr lvl="1"/>
            <a:r>
              <a:rPr lang="en-US"/>
              <a:t>NASA-funded participants need to follow the </a:t>
            </a:r>
            <a:r>
              <a:rPr lang="en-US">
                <a:hlinkClick r:id="rId3"/>
              </a:rPr>
              <a:t>NASA SMD Science Information Policy</a:t>
            </a:r>
            <a:r>
              <a:rPr lang="en-US"/>
              <a:t> (data must be publicly accessible, no exclusive access)</a:t>
            </a:r>
          </a:p>
          <a:p>
            <a:r>
              <a:rPr lang="en-US"/>
              <a:t>Consult with instrument PIs when using their data in conference/data workshop presentations and/or manuscripts</a:t>
            </a:r>
          </a:p>
          <a:p>
            <a:r>
              <a:rPr lang="en-US"/>
              <a:t>Invite instrument PIs of any data used to be co-authors</a:t>
            </a:r>
          </a:p>
          <a:p>
            <a:r>
              <a:rPr lang="en-US"/>
              <a:t>PIs should be available to answer questions about their data. Also, README documents are very helpful!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6EFD409-A9C7-8B81-5E3F-1D79DC758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17" y="1066800"/>
            <a:ext cx="5943600" cy="5100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22238"/>
            <a:ext cx="7048500" cy="7921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Field Data Repository Introduction</a:t>
            </a: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06880" y="9906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04A5D9C-06F1-FA80-F483-55082E4D51F1}"/>
              </a:ext>
            </a:extLst>
          </p:cNvPr>
          <p:cNvSpPr txBox="1"/>
          <p:nvPr/>
        </p:nvSpPr>
        <p:spPr>
          <a:xfrm>
            <a:off x="266701" y="1536174"/>
            <a:ext cx="5738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lvl="1" indent="-230188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060"/>
                </a:solidFill>
                <a:hlinkClick r:id="rId4"/>
              </a:rPr>
              <a:t>https://www-air.larc.nasa.gov/missions/nurture/</a:t>
            </a:r>
            <a:endParaRPr lang="en-US" sz="2000" b="1">
              <a:solidFill>
                <a:srgbClr val="002060"/>
              </a:solidFill>
            </a:endParaRPr>
          </a:p>
          <a:p>
            <a:pPr marL="230188" lvl="1" indent="-230188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060"/>
                </a:solidFill>
              </a:rPr>
              <a:t>Used for WH2yMSIE, CPEX-CV, FIREX-AQ, CAMP2Ex, and many other NASA field campaigns</a:t>
            </a:r>
          </a:p>
          <a:p>
            <a:pPr marL="230188" lvl="1" indent="-230188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060"/>
                </a:solidFill>
              </a:rPr>
              <a:t>A repository for all NURTURE-relevant observational and ancillary data products and relevant documentation/reports to facilitate science team data exchange and data processing</a:t>
            </a:r>
          </a:p>
          <a:p>
            <a:pPr marL="230188" lvl="1" indent="-230188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060"/>
                </a:solidFill>
              </a:rPr>
              <a:t>Data holdings include aircraft data as well as other data as needed/requested</a:t>
            </a:r>
          </a:p>
          <a:p>
            <a:pPr marL="230188" lvl="1" indent="-230188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060"/>
                </a:solidFill>
              </a:rPr>
              <a:t>Data file types include binary (HDF/</a:t>
            </a:r>
            <a:r>
              <a:rPr lang="en-US" sz="2000" b="1" err="1">
                <a:solidFill>
                  <a:srgbClr val="002060"/>
                </a:solidFill>
              </a:rPr>
              <a:t>netCDF</a:t>
            </a:r>
            <a:r>
              <a:rPr lang="en-US" sz="2000" b="1">
                <a:solidFill>
                  <a:srgbClr val="002060"/>
                </a:solidFill>
              </a:rPr>
              <a:t>), text (ICARTT), and image (jpg/</a:t>
            </a:r>
            <a:r>
              <a:rPr lang="en-US" sz="2000" b="1" err="1">
                <a:solidFill>
                  <a:srgbClr val="002060"/>
                </a:solidFill>
              </a:rPr>
              <a:t>png</a:t>
            </a:r>
            <a:r>
              <a:rPr lang="en-US" sz="2000" b="1">
                <a:solidFill>
                  <a:srgbClr val="002060"/>
                </a:solidFill>
              </a:rPr>
              <a:t>)</a:t>
            </a:r>
          </a:p>
          <a:p>
            <a:pPr marL="230188" lvl="1" indent="-230188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060"/>
                </a:solidFill>
              </a:rPr>
              <a:t>Password-protected document and file sharing</a:t>
            </a:r>
          </a:p>
          <a:p>
            <a:pPr marL="230188" lvl="1" indent="-230188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2060"/>
                </a:solidFill>
              </a:rPr>
              <a:t>Publication-quality (“final”) data will be transferred to the HQ-assigned NASA DAAC</a:t>
            </a:r>
          </a:p>
        </p:txBody>
      </p:sp>
    </p:spTree>
    <p:extLst>
      <p:ext uri="{BB962C8B-B14F-4D97-AF65-F5344CB8AC3E}">
        <p14:creationId xmlns:p14="http://schemas.microsoft.com/office/powerpoint/2010/main" val="161250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1750" y="76200"/>
            <a:ext cx="70485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C00000"/>
                </a:solidFill>
              </a:rPr>
              <a:t>Points of Contact</a:t>
            </a:r>
            <a:endParaRPr lang="en-US" sz="360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06880" y="6858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47AA3F-3029-486B-8FD0-E05ED225AB2E}"/>
              </a:ext>
            </a:extLst>
          </p:cNvPr>
          <p:cNvSpPr txBox="1">
            <a:spLocks/>
          </p:cNvSpPr>
          <p:nvPr/>
        </p:nvSpPr>
        <p:spPr>
          <a:xfrm>
            <a:off x="1981200" y="762000"/>
            <a:ext cx="8229600" cy="518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C00000"/>
                </a:solidFill>
              </a:rPr>
              <a:t>Field Repository (www-air.larc.nasa.gov)</a:t>
            </a:r>
          </a:p>
          <a:p>
            <a:pPr marL="625475" lvl="1" indent="-339725">
              <a:buFont typeface="Wingdings" panose="05000000000000000000" pitchFamily="2" charset="2"/>
              <a:buChar char="§"/>
            </a:pPr>
            <a:r>
              <a:rPr lang="en-US" sz="2400"/>
              <a:t>Michael Shook, NASA Langley Research Center, michael.a.shook@nasa.gov, 757-864-5793</a:t>
            </a:r>
          </a:p>
          <a:p>
            <a:pPr marL="625475" lvl="1" indent="-339725">
              <a:buFont typeface="Wingdings" panose="05000000000000000000" pitchFamily="2" charset="2"/>
              <a:buChar char="§"/>
            </a:pPr>
            <a:r>
              <a:rPr lang="en-US" sz="2400"/>
              <a:t>Gao Chen, NASA Langley Research Center, gao.chen@nasa.gov, 757-759-5642 (cell)</a:t>
            </a:r>
          </a:p>
          <a:p>
            <a:pPr marL="625475" lvl="1" indent="-339725">
              <a:buFont typeface="Wingdings" panose="05000000000000000000" pitchFamily="2" charset="2"/>
              <a:buChar char="§"/>
            </a:pPr>
            <a:r>
              <a:rPr lang="en-US" sz="2400"/>
              <a:t>Ali Aknan, AMA/NASA Langley Research Center, ali.a.aknan@nasa.gov (website and file scanner)</a:t>
            </a:r>
          </a:p>
          <a:p>
            <a:pPr marL="625475" lvl="1" indent="-339725">
              <a:buFont typeface="Wingdings" panose="05000000000000000000" pitchFamily="2" charset="2"/>
              <a:buChar char="§"/>
            </a:pPr>
            <a:r>
              <a:rPr lang="en-US" sz="2400"/>
              <a:t>Crystal Gummo, AMA/NASA Langley Research Center, crystal.gummo@nasa.gov (website and file scanner)</a:t>
            </a:r>
          </a:p>
          <a:p>
            <a:pPr marL="625475" lvl="1" indent="-339725">
              <a:buFont typeface="Wingdings" panose="05000000000000000000" pitchFamily="2" charset="2"/>
              <a:buChar char="§"/>
            </a:pPr>
            <a:r>
              <a:rPr lang="en-US" sz="2400"/>
              <a:t>Morgan Silverman, AMA/NASA Langley Research Center, morgan.l.silverman@nasa.gov  (standard name issues)</a:t>
            </a:r>
          </a:p>
          <a:p>
            <a:pPr marL="285750" lvl="1" indent="0">
              <a:buNone/>
            </a:pPr>
            <a:endParaRPr lang="en-US" sz="1600"/>
          </a:p>
          <a:p>
            <a:pPr marL="285750" lvl="1" indent="0">
              <a:buNone/>
            </a:pPr>
            <a:r>
              <a:rPr lang="en-US" sz="2400" i="1"/>
              <a:t>Please free feel to reach out for data download, upload, format, and ACVSNC standard name issues</a:t>
            </a:r>
          </a:p>
          <a:p>
            <a:pPr marL="285750" lvl="1" indent="0">
              <a:buNone/>
            </a:pPr>
            <a:endParaRPr lang="en-US" sz="2400"/>
          </a:p>
          <a:p>
            <a:pPr marL="625475" lvl="1" indent="-339725">
              <a:buFont typeface="Wingdings" panose="05000000000000000000" pitchFamily="2" charset="2"/>
              <a:buChar char="§"/>
            </a:pPr>
            <a:endParaRPr lang="en-US" sz="2400"/>
          </a:p>
          <a:p>
            <a:pPr marL="625475" lvl="1" indent="-339725">
              <a:buFont typeface="Wingdings" panose="05000000000000000000" pitchFamily="2" charset="2"/>
              <a:buChar char="§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413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AA137F38-2A9C-B5CF-DA2C-EE7560728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9995"/>
            <a:ext cx="9144000" cy="3558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22238"/>
            <a:ext cx="7048500" cy="7921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Example Document Sharing Page</a:t>
            </a: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06880" y="9906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1E13ED-B113-4CE6-83B5-26BB5E9AC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143000"/>
            <a:ext cx="8732520" cy="5562600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rgbClr val="0070C0"/>
                </a:solidFill>
                <a:hlinkClick r:id="rId3"/>
              </a:rPr>
              <a:t>https://www-air.larc.nasa.gov/cgi-bin/DocXhg/SARPDocs</a:t>
            </a: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2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22238"/>
            <a:ext cx="7048500" cy="7921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Example Document Sharing Page</a:t>
            </a:r>
            <a:endParaRPr lang="en-US" sz="360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732520" cy="5562600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rgbClr val="0070C0"/>
                </a:solidFill>
                <a:hlinkClick r:id="rId2"/>
              </a:rPr>
              <a:t>https://www-air.larc.nasa.gov/cgi-bin/DocXhg/SARPDocs</a:t>
            </a:r>
            <a:endParaRPr lang="en-US" sz="2400">
              <a:solidFill>
                <a:srgbClr val="0070C0"/>
              </a:solidFill>
            </a:endParaRPr>
          </a:p>
          <a:p>
            <a:r>
              <a:rPr lang="en-US" sz="2400">
                <a:solidFill>
                  <a:srgbClr val="0070C0"/>
                </a:solidFill>
              </a:rPr>
              <a:t>File upload process:</a:t>
            </a:r>
          </a:p>
          <a:p>
            <a:pPr lvl="1"/>
            <a:r>
              <a:rPr lang="en-US" sz="2000">
                <a:solidFill>
                  <a:srgbClr val="0070C0"/>
                </a:solidFill>
              </a:rPr>
              <a:t>Log in</a:t>
            </a:r>
          </a:p>
          <a:p>
            <a:pPr lvl="1"/>
            <a:r>
              <a:rPr lang="en-US" sz="2000">
                <a:solidFill>
                  <a:srgbClr val="0070C0"/>
                </a:solidFill>
              </a:rPr>
              <a:t>Choose file, document type, author name, and text to appear on the file list</a:t>
            </a:r>
          </a:p>
          <a:p>
            <a:r>
              <a:rPr lang="en-US" sz="2400">
                <a:solidFill>
                  <a:srgbClr val="0070C0"/>
                </a:solidFill>
              </a:rPr>
              <a:t>File list is public, but viewing/downloading requires logging in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06880" y="9906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CBACF1-0F3F-B8CD-0756-D2821A8C6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607482"/>
            <a:ext cx="7467600" cy="32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5466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en-US" sz="4300" b="1">
                <a:solidFill>
                  <a:srgbClr val="C00000"/>
                </a:solidFill>
              </a:rPr>
              <a:t>NURTURE Data Flow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706880" y="10668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3F1A7D-3E9E-4DB4-BF40-0B973617A2C1}"/>
              </a:ext>
            </a:extLst>
          </p:cNvPr>
          <p:cNvGrpSpPr/>
          <p:nvPr/>
        </p:nvGrpSpPr>
        <p:grpSpPr>
          <a:xfrm>
            <a:off x="2211285" y="1371601"/>
            <a:ext cx="7769433" cy="2653843"/>
            <a:chOff x="687283" y="3994868"/>
            <a:chExt cx="7769433" cy="265384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96DED6-CEBC-4C90-90F4-380E457E38A8}"/>
                </a:ext>
              </a:extLst>
            </p:cNvPr>
            <p:cNvSpPr txBox="1"/>
            <p:nvPr/>
          </p:nvSpPr>
          <p:spPr>
            <a:xfrm>
              <a:off x="2284516" y="6063936"/>
              <a:ext cx="1890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/>
              <a:r>
                <a:rPr lang="en-US" sz="1600"/>
                <a:t>File format feedback</a:t>
              </a:r>
            </a:p>
            <a:p>
              <a:pPr marL="171450" indent="-171450"/>
              <a:r>
                <a:rPr lang="en-US" sz="1600"/>
                <a:t>Metadata requests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C32C01-B2C0-442A-8CB1-DD7560D6D0D5}"/>
                </a:ext>
              </a:extLst>
            </p:cNvPr>
            <p:cNvGrpSpPr/>
            <p:nvPr/>
          </p:nvGrpSpPr>
          <p:grpSpPr>
            <a:xfrm>
              <a:off x="687283" y="3994868"/>
              <a:ext cx="7769433" cy="2023264"/>
              <a:chOff x="687283" y="3994868"/>
              <a:chExt cx="7769433" cy="202326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309BAC-B4E4-4888-8337-83F6195773C0}"/>
                  </a:ext>
                </a:extLst>
              </p:cNvPr>
              <p:cNvSpPr txBox="1"/>
              <p:nvPr/>
            </p:nvSpPr>
            <p:spPr>
              <a:xfrm>
                <a:off x="687283" y="4626223"/>
                <a:ext cx="2057400" cy="715089"/>
              </a:xfrm>
              <a:prstGeom prst="round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/>
                  <a:t>NURTURE</a:t>
                </a:r>
              </a:p>
              <a:p>
                <a:pPr algn="ctr">
                  <a:buNone/>
                </a:pPr>
                <a:r>
                  <a:rPr lang="en-US"/>
                  <a:t>Science Team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877D43-B189-46AE-AD38-7BA392431DCC}"/>
                  </a:ext>
                </a:extLst>
              </p:cNvPr>
              <p:cNvSpPr txBox="1"/>
              <p:nvPr/>
            </p:nvSpPr>
            <p:spPr>
              <a:xfrm>
                <a:off x="3541816" y="4626223"/>
                <a:ext cx="2057400" cy="715089"/>
              </a:xfrm>
              <a:prstGeom prst="round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/>
                  <a:t>NURTURE Field Data Repository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B3F113-2AEE-47CA-8DDF-F921B3661DF9}"/>
                  </a:ext>
                </a:extLst>
              </p:cNvPr>
              <p:cNvSpPr txBox="1"/>
              <p:nvPr/>
            </p:nvSpPr>
            <p:spPr>
              <a:xfrm>
                <a:off x="6399316" y="4621199"/>
                <a:ext cx="2057400" cy="715089"/>
              </a:xfrm>
              <a:prstGeom prst="roundRect">
                <a:avLst/>
              </a:prstGeom>
              <a:noFill/>
              <a:ln w="254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/>
                  <a:t>NASA Data Centers</a:t>
                </a:r>
              </a:p>
              <a:p>
                <a:pPr algn="ctr">
                  <a:buNone/>
                </a:pPr>
                <a:r>
                  <a:rPr lang="en-US"/>
                  <a:t>(DAACs)</a:t>
                </a:r>
              </a:p>
            </p:txBody>
          </p:sp>
          <p:sp>
            <p:nvSpPr>
              <p:cNvPr id="31" name="Curved Left Arrow 28">
                <a:extLst>
                  <a:ext uri="{FF2B5EF4-FFF2-40B4-BE49-F238E27FC236}">
                    <a16:creationId xmlns:a16="http://schemas.microsoft.com/office/drawing/2014/main" id="{439BCC3B-AD6C-4C45-9966-CC734FEBDDB0}"/>
                  </a:ext>
                </a:extLst>
              </p:cNvPr>
              <p:cNvSpPr/>
              <p:nvPr/>
            </p:nvSpPr>
            <p:spPr bwMode="auto">
              <a:xfrm rot="5400000">
                <a:off x="2769558" y="4769214"/>
                <a:ext cx="685800" cy="1812036"/>
              </a:xfrm>
              <a:prstGeom prst="curvedLeftArrow">
                <a:avLst>
                  <a:gd name="adj1" fmla="val 33490"/>
                  <a:gd name="adj2" fmla="val 73162"/>
                  <a:gd name="adj3" fmla="val 26044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2" name="Right Arrow 30">
                <a:extLst>
                  <a:ext uri="{FF2B5EF4-FFF2-40B4-BE49-F238E27FC236}">
                    <a16:creationId xmlns:a16="http://schemas.microsoft.com/office/drawing/2014/main" id="{8F430EF8-CC23-4A93-970B-42970DD752FF}"/>
                  </a:ext>
                </a:extLst>
              </p:cNvPr>
              <p:cNvSpPr/>
              <p:nvPr/>
            </p:nvSpPr>
            <p:spPr bwMode="auto">
              <a:xfrm>
                <a:off x="2798866" y="4726403"/>
                <a:ext cx="685800" cy="514729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D3AC52E-C020-4B87-ACC7-6766194D61FE}"/>
                  </a:ext>
                </a:extLst>
              </p:cNvPr>
              <p:cNvSpPr txBox="1"/>
              <p:nvPr/>
            </p:nvSpPr>
            <p:spPr>
              <a:xfrm>
                <a:off x="2651086" y="3994868"/>
                <a:ext cx="981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sz="1600"/>
                  <a:t>Data and</a:t>
                </a:r>
              </a:p>
              <a:p>
                <a:pPr algn="ctr">
                  <a:buNone/>
                </a:pPr>
                <a:r>
                  <a:rPr lang="en-US" sz="1600"/>
                  <a:t>metadata</a:t>
                </a:r>
              </a:p>
            </p:txBody>
          </p:sp>
          <p:sp>
            <p:nvSpPr>
              <p:cNvPr id="35" name="Right Arrow 32">
                <a:extLst>
                  <a:ext uri="{FF2B5EF4-FFF2-40B4-BE49-F238E27FC236}">
                    <a16:creationId xmlns:a16="http://schemas.microsoft.com/office/drawing/2014/main" id="{D6386FCA-67A7-47B5-B1D3-298597651970}"/>
                  </a:ext>
                </a:extLst>
              </p:cNvPr>
              <p:cNvSpPr/>
              <p:nvPr/>
            </p:nvSpPr>
            <p:spPr bwMode="auto">
              <a:xfrm>
                <a:off x="5656366" y="4726403"/>
                <a:ext cx="685800" cy="514729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3F3685E-940C-47B5-AFD7-1DE8E62A6E04}"/>
                  </a:ext>
                </a:extLst>
              </p:cNvPr>
              <p:cNvSpPr txBox="1"/>
              <p:nvPr/>
            </p:nvSpPr>
            <p:spPr>
              <a:xfrm>
                <a:off x="5122071" y="3994868"/>
                <a:ext cx="1754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sz="1600"/>
                  <a:t>Publication-quality</a:t>
                </a:r>
              </a:p>
              <a:p>
                <a:pPr algn="ctr">
                  <a:buNone/>
                </a:pPr>
                <a:r>
                  <a:rPr lang="en-US" sz="1600"/>
                  <a:t>data and metadata</a:t>
                </a:r>
              </a:p>
            </p:txBody>
          </p:sp>
          <p:sp>
            <p:nvSpPr>
              <p:cNvPr id="37" name="Curved Left Arrow 34">
                <a:extLst>
                  <a:ext uri="{FF2B5EF4-FFF2-40B4-BE49-F238E27FC236}">
                    <a16:creationId xmlns:a16="http://schemas.microsoft.com/office/drawing/2014/main" id="{9EC984CE-9E87-4FE1-BBBB-E162170BF001}"/>
                  </a:ext>
                </a:extLst>
              </p:cNvPr>
              <p:cNvSpPr/>
              <p:nvPr/>
            </p:nvSpPr>
            <p:spPr bwMode="auto">
              <a:xfrm rot="16200000" flipH="1">
                <a:off x="5656366" y="4769214"/>
                <a:ext cx="685800" cy="1812036"/>
              </a:xfrm>
              <a:prstGeom prst="curvedLeftArrow">
                <a:avLst>
                  <a:gd name="adj1" fmla="val 33490"/>
                  <a:gd name="adj2" fmla="val 73162"/>
                  <a:gd name="adj3" fmla="val 26044"/>
                </a:avLst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lang="en-US">
                  <a:latin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F5E57B-DF2D-4CB1-A490-D5A273BA8138}"/>
                </a:ext>
              </a:extLst>
            </p:cNvPr>
            <p:cNvSpPr txBox="1"/>
            <p:nvPr/>
          </p:nvSpPr>
          <p:spPr>
            <a:xfrm>
              <a:off x="4876799" y="6063936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71450"/>
              <a:r>
                <a:rPr lang="en-US" sz="1600"/>
                <a:t>Share understanding </a:t>
              </a:r>
              <a:r>
                <a:rPr lang="en-US" sz="1600">
                  <a:highlight>
                    <a:srgbClr val="FFFFFF"/>
                  </a:highlight>
                </a:rPr>
                <a:t>on data and </a:t>
              </a:r>
              <a:r>
                <a:rPr lang="en-US" sz="1600"/>
                <a:t>science</a:t>
              </a: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F3EB29-D5EE-5D68-7341-0408DD9B1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0973"/>
            <a:ext cx="10515600" cy="2757026"/>
          </a:xfrm>
        </p:spPr>
        <p:txBody>
          <a:bodyPr>
            <a:normAutofit/>
          </a:bodyPr>
          <a:lstStyle/>
          <a:p>
            <a:r>
              <a:rPr lang="en-US"/>
              <a:t>Applies to NASA campaign data – links provided to collaborator data (including complementary campaigns)</a:t>
            </a:r>
          </a:p>
          <a:p>
            <a:r>
              <a:rPr lang="en-US"/>
              <a:t>NASA “Facility Instruments” follow a separate process</a:t>
            </a:r>
          </a:p>
        </p:txBody>
      </p:sp>
    </p:spTree>
    <p:extLst>
      <p:ext uri="{BB962C8B-B14F-4D97-AF65-F5344CB8AC3E}">
        <p14:creationId xmlns:p14="http://schemas.microsoft.com/office/powerpoint/2010/main" val="425321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 flipV="1">
            <a:off x="1706880" y="10668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AI-generated content may be incorrect.">
            <a:extLst>
              <a:ext uri="{FF2B5EF4-FFF2-40B4-BE49-F238E27FC236}">
                <a16:creationId xmlns:a16="http://schemas.microsoft.com/office/drawing/2014/main" id="{2379E171-6A7A-F8D9-EA9F-4DA500DD6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/>
        </p:blipFill>
        <p:spPr>
          <a:xfrm>
            <a:off x="6178386" y="1773936"/>
            <a:ext cx="5943600" cy="479303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B5622C-F01C-8D9A-C903-0433A53CAB45}"/>
              </a:ext>
            </a:extLst>
          </p:cNvPr>
          <p:cNvSpPr txBox="1"/>
          <p:nvPr/>
        </p:nvSpPr>
        <p:spPr>
          <a:xfrm>
            <a:off x="70020" y="1353416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NURTURE Field Data Repository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CECBE-C378-A72B-BC70-D009DD665857}"/>
              </a:ext>
            </a:extLst>
          </p:cNvPr>
          <p:cNvSpPr txBox="1"/>
          <p:nvPr/>
        </p:nvSpPr>
        <p:spPr>
          <a:xfrm>
            <a:off x="6178386" y="1353416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NASA Distributed Active Archive Centers (DAACs)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B5B22B-E25B-D768-341C-DDFB80B13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" y="1773936"/>
            <a:ext cx="5943600" cy="479303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66294-285C-6A87-4651-9F8C250371C6}"/>
              </a:ext>
            </a:extLst>
          </p:cNvPr>
          <p:cNvSpPr txBox="1"/>
          <p:nvPr/>
        </p:nvSpPr>
        <p:spPr>
          <a:xfrm>
            <a:off x="527220" y="3099933"/>
            <a:ext cx="5029200" cy="2585323"/>
          </a:xfrm>
          <a:prstGeom prst="rect">
            <a:avLst/>
          </a:prstGeom>
          <a:solidFill>
            <a:srgbClr val="FF4B4B">
              <a:alpha val="97000"/>
            </a:srgb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the NURTURE science team (e.g., facilitate data processing)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 with data transfer to the NASA data centers (</a:t>
            </a:r>
            <a:r>
              <a:rPr lang="en-US">
                <a:solidFill>
                  <a:prstClr val="white"/>
                </a:solidFill>
                <a:latin typeface="Calibri" panose="020F0502020204030204"/>
              </a:rPr>
              <a:t>DAAC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to accept data revisions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Publicly host data until it is available at a data center (always available to science team with access control)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62B1C-E280-4CA4-68D3-FD6D2224C11D}"/>
              </a:ext>
            </a:extLst>
          </p:cNvPr>
          <p:cNvSpPr txBox="1"/>
          <p:nvPr/>
        </p:nvSpPr>
        <p:spPr>
          <a:xfrm>
            <a:off x="6635580" y="3099933"/>
            <a:ext cx="5029200" cy="2585323"/>
          </a:xfrm>
          <a:prstGeom prst="rect">
            <a:avLst/>
          </a:prstGeom>
          <a:solidFill>
            <a:schemeClr val="accent5">
              <a:lumMod val="75000"/>
              <a:alpha val="97000"/>
            </a:schemeClr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post-project data discoverability, access, and distribution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long-term preservation and stewardship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 and archive the latest versions of publication-quality data from field data repository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data DOIs and dataset citations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D88C35A-6D4E-A1C2-259E-9E1C3D2A3DB7}"/>
              </a:ext>
            </a:extLst>
          </p:cNvPr>
          <p:cNvSpPr txBox="1">
            <a:spLocks/>
          </p:cNvSpPr>
          <p:nvPr/>
        </p:nvSpPr>
        <p:spPr>
          <a:xfrm>
            <a:off x="1981200" y="284065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NURTURE Data Flow</a:t>
            </a:r>
          </a:p>
        </p:txBody>
      </p:sp>
    </p:spTree>
    <p:extLst>
      <p:ext uri="{BB962C8B-B14F-4D97-AF65-F5344CB8AC3E}">
        <p14:creationId xmlns:p14="http://schemas.microsoft.com/office/powerpoint/2010/main" val="425281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68716C4-A130-6A79-6936-1AB2EA779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76" y="1061676"/>
            <a:ext cx="6156925" cy="5796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22238"/>
            <a:ext cx="7048500" cy="7921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ARCSIX Repository Example</a:t>
            </a: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06880" y="9906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4D682-6B9B-498F-AADF-26269BC94B98}"/>
              </a:ext>
            </a:extLst>
          </p:cNvPr>
          <p:cNvSpPr/>
          <p:nvPr/>
        </p:nvSpPr>
        <p:spPr>
          <a:xfrm>
            <a:off x="4511075" y="1816924"/>
            <a:ext cx="2025240" cy="274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3C1F40-A37D-4DDB-A06A-193835440251}"/>
              </a:ext>
            </a:extLst>
          </p:cNvPr>
          <p:cNvSpPr txBox="1"/>
          <p:nvPr/>
        </p:nvSpPr>
        <p:spPr>
          <a:xfrm>
            <a:off x="490194" y="1486241"/>
            <a:ext cx="307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Data Access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EFEBA5-C5A0-4402-8410-25420503939A}"/>
              </a:ext>
            </a:extLst>
          </p:cNvPr>
          <p:cNvSpPr txBox="1"/>
          <p:nvPr/>
        </p:nvSpPr>
        <p:spPr>
          <a:xfrm>
            <a:off x="490194" y="2738470"/>
            <a:ext cx="307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Document Upload/Download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6E37F3-628B-4597-9C42-1E9B8112C508}"/>
              </a:ext>
            </a:extLst>
          </p:cNvPr>
          <p:cNvSpPr txBox="1"/>
          <p:nvPr/>
        </p:nvSpPr>
        <p:spPr>
          <a:xfrm>
            <a:off x="490194" y="4065106"/>
            <a:ext cx="2967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err="1"/>
              <a:t>DataID</a:t>
            </a:r>
            <a:r>
              <a:rPr lang="en-US"/>
              <a:t> Registration</a:t>
            </a:r>
          </a:p>
          <a:p>
            <a:pPr algn="r"/>
            <a:r>
              <a:rPr lang="en-US"/>
              <a:t>and Data Upload</a:t>
            </a:r>
          </a:p>
          <a:p>
            <a:pPr algn="r"/>
            <a:endParaRPr lang="en-US"/>
          </a:p>
          <a:p>
            <a:pPr algn="r"/>
            <a:r>
              <a:rPr lang="en-US"/>
              <a:t>Script-based tool for large file (i.e., 2 – 25 GB) upload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17E68A-962D-4C99-BC63-BE795B0044C4}"/>
              </a:ext>
            </a:extLst>
          </p:cNvPr>
          <p:cNvSpPr/>
          <p:nvPr/>
        </p:nvSpPr>
        <p:spPr>
          <a:xfrm>
            <a:off x="4516021" y="2426641"/>
            <a:ext cx="2020295" cy="419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86E1EC-2F48-492D-A0F8-3623FE7A3775}"/>
              </a:ext>
            </a:extLst>
          </p:cNvPr>
          <p:cNvSpPr/>
          <p:nvPr/>
        </p:nvSpPr>
        <p:spPr>
          <a:xfrm>
            <a:off x="4511075" y="4128344"/>
            <a:ext cx="2025240" cy="519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1C0695-8B05-4271-979F-BDFDFE938282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3568595" y="1670907"/>
            <a:ext cx="942480" cy="283177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871EEA-940D-4DE2-AC13-8C1DF30A71EB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3568595" y="2636565"/>
            <a:ext cx="947426" cy="286571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343450-8E2F-4064-926D-DA9899EF44E1}"/>
              </a:ext>
            </a:extLst>
          </p:cNvPr>
          <p:cNvCxnSpPr>
            <a:cxnSpLocks/>
            <a:stCxn id="20" idx="3"/>
            <a:endCxn id="23" idx="1"/>
          </p:cNvCxnSpPr>
          <p:nvPr/>
        </p:nvCxnSpPr>
        <p:spPr>
          <a:xfrm flipV="1">
            <a:off x="3457791" y="4388272"/>
            <a:ext cx="1053284" cy="415498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85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1D05-5FC4-2294-09DC-ACC152F2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Data Access: SARP Example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A0055-1579-E41A-6458-0475C3B2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7" y="1143001"/>
            <a:ext cx="6503670" cy="4783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1398B-03FD-9440-1518-85C90B2284D1}"/>
              </a:ext>
            </a:extLst>
          </p:cNvPr>
          <p:cNvSpPr txBox="1"/>
          <p:nvPr/>
        </p:nvSpPr>
        <p:spPr>
          <a:xfrm>
            <a:off x="8534399" y="1676400"/>
            <a:ext cx="205740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Data Organization:</a:t>
            </a:r>
          </a:p>
          <a:p>
            <a:pPr algn="ctr"/>
            <a:endParaRPr lang="en-US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err="1"/>
              <a:t>locationID</a:t>
            </a:r>
            <a:r>
              <a:rPr lang="en-US"/>
              <a:t> (Platform)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Principal Investigator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err="1"/>
              <a:t>dataID</a:t>
            </a:r>
            <a:r>
              <a:rPr lang="en-US"/>
              <a:t> (identifier)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Flight or data collection dates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Revision number (version control)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Launch number</a:t>
            </a:r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73BE8F-0108-9AAD-BBCC-65B657160652}"/>
              </a:ext>
            </a:extLst>
          </p:cNvPr>
          <p:cNvCxnSpPr>
            <a:cxnSpLocks/>
          </p:cNvCxnSpPr>
          <p:nvPr/>
        </p:nvCxnSpPr>
        <p:spPr>
          <a:xfrm flipH="1" flipV="1">
            <a:off x="7848601" y="1752600"/>
            <a:ext cx="685797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54414D-5C13-0898-ADCA-BB18392C25C9}"/>
              </a:ext>
            </a:extLst>
          </p:cNvPr>
          <p:cNvCxnSpPr>
            <a:cxnSpLocks/>
          </p:cNvCxnSpPr>
          <p:nvPr/>
        </p:nvCxnSpPr>
        <p:spPr>
          <a:xfrm flipH="1">
            <a:off x="2743201" y="3048001"/>
            <a:ext cx="5791197" cy="486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2E428-329B-7982-516C-05DA699C054B}"/>
              </a:ext>
            </a:extLst>
          </p:cNvPr>
          <p:cNvSpPr/>
          <p:nvPr/>
        </p:nvSpPr>
        <p:spPr>
          <a:xfrm>
            <a:off x="1724025" y="4752975"/>
            <a:ext cx="762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98E158-3DAB-FA50-9739-47276C025281}"/>
              </a:ext>
            </a:extLst>
          </p:cNvPr>
          <p:cNvCxnSpPr>
            <a:cxnSpLocks/>
          </p:cNvCxnSpPr>
          <p:nvPr/>
        </p:nvCxnSpPr>
        <p:spPr>
          <a:xfrm flipH="1">
            <a:off x="2590801" y="3656649"/>
            <a:ext cx="5943597" cy="1051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9A65081-BF24-B9AB-D704-1A3860F2CC9D}"/>
              </a:ext>
            </a:extLst>
          </p:cNvPr>
          <p:cNvSpPr/>
          <p:nvPr/>
        </p:nvSpPr>
        <p:spPr>
          <a:xfrm>
            <a:off x="2638425" y="5132621"/>
            <a:ext cx="457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37E32A-C331-0A0A-18A6-CBDE9F42821F}"/>
              </a:ext>
            </a:extLst>
          </p:cNvPr>
          <p:cNvCxnSpPr>
            <a:cxnSpLocks/>
          </p:cNvCxnSpPr>
          <p:nvPr/>
        </p:nvCxnSpPr>
        <p:spPr>
          <a:xfrm flipH="1">
            <a:off x="3141345" y="4343400"/>
            <a:ext cx="5393052" cy="874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8768AB9-F15B-909C-2516-64519B38BBB9}"/>
              </a:ext>
            </a:extLst>
          </p:cNvPr>
          <p:cNvSpPr/>
          <p:nvPr/>
        </p:nvSpPr>
        <p:spPr>
          <a:xfrm>
            <a:off x="3117342" y="5548117"/>
            <a:ext cx="193896" cy="12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82F2ED-5A84-F6CE-BF12-BCDC95B17B3C}"/>
              </a:ext>
            </a:extLst>
          </p:cNvPr>
          <p:cNvCxnSpPr>
            <a:cxnSpLocks/>
          </p:cNvCxnSpPr>
          <p:nvPr/>
        </p:nvCxnSpPr>
        <p:spPr>
          <a:xfrm flipH="1">
            <a:off x="3356959" y="4937212"/>
            <a:ext cx="5177439" cy="660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BF7A84A-B082-FCE1-6748-85EEF6FC706B}"/>
              </a:ext>
            </a:extLst>
          </p:cNvPr>
          <p:cNvSpPr/>
          <p:nvPr/>
        </p:nvSpPr>
        <p:spPr>
          <a:xfrm>
            <a:off x="3235104" y="5796869"/>
            <a:ext cx="193896" cy="12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FC56BF-1D96-A116-17E6-09778D165072}"/>
              </a:ext>
            </a:extLst>
          </p:cNvPr>
          <p:cNvCxnSpPr>
            <a:cxnSpLocks/>
          </p:cNvCxnSpPr>
          <p:nvPr/>
        </p:nvCxnSpPr>
        <p:spPr>
          <a:xfrm flipH="1">
            <a:off x="3459477" y="5826593"/>
            <a:ext cx="5120641" cy="116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4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E21051-262C-50EE-8E07-2EA021CA6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059180"/>
            <a:ext cx="2530967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22238"/>
            <a:ext cx="7048500" cy="792162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Data Submission Steps</a:t>
            </a:r>
            <a:endParaRPr lang="en-US" sz="360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6096000" cy="5562600"/>
          </a:xfrm>
        </p:spPr>
        <p:txBody>
          <a:bodyPr>
            <a:noAutofit/>
          </a:bodyPr>
          <a:lstStyle/>
          <a:p>
            <a:r>
              <a:rPr lang="en-US" sz="2400" err="1">
                <a:solidFill>
                  <a:srgbClr val="0070C0"/>
                </a:solidFill>
              </a:rPr>
              <a:t>DataID</a:t>
            </a:r>
            <a:r>
              <a:rPr lang="en-US" sz="2400">
                <a:solidFill>
                  <a:srgbClr val="0070C0"/>
                </a:solidFill>
              </a:rPr>
              <a:t> Registration (one-time process):</a:t>
            </a:r>
          </a:p>
          <a:p>
            <a:pPr lvl="1"/>
            <a:r>
              <a:rPr lang="en-US" sz="1800" err="1">
                <a:solidFill>
                  <a:srgbClr val="0070C0"/>
                </a:solidFill>
              </a:rPr>
              <a:t>dataID</a:t>
            </a:r>
            <a:r>
              <a:rPr lang="en-US" sz="1800">
                <a:solidFill>
                  <a:srgbClr val="0070C0"/>
                </a:solidFill>
              </a:rPr>
              <a:t> is part of the filename and will be used to organize PI files on the data repository (links data files to PI)</a:t>
            </a:r>
          </a:p>
          <a:p>
            <a:pPr lvl="1"/>
            <a:r>
              <a:rPr lang="en-US" sz="1800">
                <a:solidFill>
                  <a:srgbClr val="0070C0"/>
                </a:solidFill>
              </a:rPr>
              <a:t>PI or file creator will need to first register </a:t>
            </a:r>
            <a:r>
              <a:rPr lang="en-US" sz="1800" err="1">
                <a:solidFill>
                  <a:srgbClr val="0070C0"/>
                </a:solidFill>
              </a:rPr>
              <a:t>dataID</a:t>
            </a:r>
            <a:r>
              <a:rPr lang="en-US" sz="1800">
                <a:solidFill>
                  <a:srgbClr val="0070C0"/>
                </a:solidFill>
              </a:rPr>
              <a:t>(s) before files can be submitted</a:t>
            </a:r>
          </a:p>
          <a:p>
            <a:r>
              <a:rPr lang="en-US" sz="2400">
                <a:solidFill>
                  <a:srgbClr val="0070C0"/>
                </a:solidFill>
              </a:rPr>
              <a:t>Data Submission:</a:t>
            </a:r>
          </a:p>
          <a:p>
            <a:pPr lvl="1"/>
            <a:r>
              <a:rPr lang="en-US" sz="1800">
                <a:solidFill>
                  <a:srgbClr val="0070C0"/>
                </a:solidFill>
              </a:rPr>
              <a:t>File submission is through a scanning tool  (</a:t>
            </a:r>
            <a:r>
              <a:rPr lang="en-US" sz="1800" err="1">
                <a:solidFill>
                  <a:srgbClr val="0070C0"/>
                </a:solidFill>
              </a:rPr>
              <a:t>FScan</a:t>
            </a:r>
            <a:r>
              <a:rPr lang="en-US" sz="1800">
                <a:solidFill>
                  <a:srgbClr val="0070C0"/>
                </a:solidFill>
              </a:rPr>
              <a:t>) for checking filenames and content</a:t>
            </a:r>
          </a:p>
          <a:p>
            <a:pPr lvl="1"/>
            <a:r>
              <a:rPr lang="en-US" sz="1800">
                <a:solidFill>
                  <a:srgbClr val="0070C0"/>
                </a:solidFill>
              </a:rPr>
              <a:t>All incoming files are scanned:</a:t>
            </a:r>
          </a:p>
          <a:p>
            <a:pPr lvl="2"/>
            <a:r>
              <a:rPr lang="en-US" sz="1400">
                <a:solidFill>
                  <a:srgbClr val="0070C0"/>
                </a:solidFill>
              </a:rPr>
              <a:t>ICARTT Files: file header, including keywords and data flags, as well as time stamps</a:t>
            </a:r>
          </a:p>
          <a:p>
            <a:pPr lvl="2"/>
            <a:r>
              <a:rPr lang="en-US" sz="1400">
                <a:solidFill>
                  <a:srgbClr val="0070C0"/>
                </a:solidFill>
                <a:highlight>
                  <a:srgbClr val="FFFF00"/>
                </a:highlight>
              </a:rPr>
              <a:t>HDF and </a:t>
            </a:r>
            <a:r>
              <a:rPr lang="en-US" sz="1400" err="1">
                <a:solidFill>
                  <a:srgbClr val="0070C0"/>
                </a:solidFill>
                <a:highlight>
                  <a:srgbClr val="FFFF00"/>
                </a:highlight>
              </a:rPr>
              <a:t>netCDF</a:t>
            </a:r>
            <a:r>
              <a:rPr lang="en-US" sz="1400">
                <a:solidFill>
                  <a:srgbClr val="0070C0"/>
                </a:solidFill>
                <a:highlight>
                  <a:srgbClr val="FFFF00"/>
                </a:highlight>
              </a:rPr>
              <a:t> files: data variable dimensions and attributes</a:t>
            </a:r>
          </a:p>
          <a:p>
            <a:pPr lvl="2"/>
            <a:r>
              <a:rPr lang="en-US" sz="1400">
                <a:solidFill>
                  <a:srgbClr val="0070C0"/>
                </a:solidFill>
              </a:rPr>
              <a:t>Other files: file names</a:t>
            </a:r>
          </a:p>
          <a:p>
            <a:pPr lvl="1"/>
            <a:r>
              <a:rPr lang="en-US" sz="1800">
                <a:solidFill>
                  <a:srgbClr val="0070C0"/>
                </a:solidFill>
              </a:rPr>
              <a:t>Support zipped multi-file upload</a:t>
            </a:r>
          </a:p>
          <a:p>
            <a:pPr lvl="1"/>
            <a:r>
              <a:rPr lang="en-US" sz="1800">
                <a:solidFill>
                  <a:srgbClr val="0070C0"/>
                </a:solidFill>
              </a:rPr>
              <a:t>Script-based batch upload and download available</a:t>
            </a:r>
          </a:p>
          <a:p>
            <a:r>
              <a:rPr lang="en-US" sz="2200">
                <a:solidFill>
                  <a:srgbClr val="FF0000"/>
                </a:solidFill>
              </a:rPr>
              <a:t>Username/password: contact POCs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06880" y="9906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532017" y="3733804"/>
            <a:ext cx="3116344" cy="11429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5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1750" y="76200"/>
            <a:ext cx="70485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err="1">
                <a:solidFill>
                  <a:srgbClr val="C00000"/>
                </a:solidFill>
              </a:rPr>
              <a:t>DataID</a:t>
            </a:r>
            <a:r>
              <a:rPr lang="en-US" sz="3600" b="1">
                <a:solidFill>
                  <a:srgbClr val="C00000"/>
                </a:solidFill>
              </a:rPr>
              <a:t> Registration Page</a:t>
            </a:r>
            <a:endParaRPr lang="en-US" sz="360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06880" y="685800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383E2D-38CA-1DC9-D1A6-477D86268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>
          <a:xfrm>
            <a:off x="2453642" y="761116"/>
            <a:ext cx="7284719" cy="6096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3E437A-D804-6437-781C-4065791ECB35}"/>
              </a:ext>
            </a:extLst>
          </p:cNvPr>
          <p:cNvSpPr txBox="1"/>
          <p:nvPr/>
        </p:nvSpPr>
        <p:spPr>
          <a:xfrm>
            <a:off x="7904350" y="2057401"/>
            <a:ext cx="2580771" cy="30777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See file naming convention slide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80E921-A0E3-BFF0-FC46-D15F6CBE097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8763281" y="2365177"/>
            <a:ext cx="431455" cy="18308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5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1750" y="76200"/>
            <a:ext cx="70485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C00000"/>
                </a:solidFill>
              </a:rPr>
              <a:t>Registered </a:t>
            </a:r>
            <a:r>
              <a:rPr lang="en-US" sz="3600" b="1" err="1">
                <a:solidFill>
                  <a:srgbClr val="C00000"/>
                </a:solidFill>
              </a:rPr>
              <a:t>DataID</a:t>
            </a:r>
            <a:r>
              <a:rPr lang="en-US" sz="3600" b="1">
                <a:solidFill>
                  <a:srgbClr val="C00000"/>
                </a:solidFill>
              </a:rPr>
              <a:t> Example</a:t>
            </a:r>
            <a:endParaRPr lang="en-US" sz="360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706880" y="733425"/>
            <a:ext cx="877824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BA858E1-3434-5A18-AF51-CFCF18C1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254" y="838200"/>
            <a:ext cx="8407146" cy="59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239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12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Office Theme</vt:lpstr>
      <vt:lpstr>NURTURE Field Data Repository www-air.larc.nasa.gov Introduction dataID Registration and Data Upload</vt:lpstr>
      <vt:lpstr>Field Data Repository Introduction</vt:lpstr>
      <vt:lpstr>NURTURE Data Flow</vt:lpstr>
      <vt:lpstr>PowerPoint Presentation</vt:lpstr>
      <vt:lpstr>ARCSIX Repository Example</vt:lpstr>
      <vt:lpstr>Data Access: SARP Example</vt:lpstr>
      <vt:lpstr>Data Submission Steps</vt:lpstr>
      <vt:lpstr>PowerPoint Presentation</vt:lpstr>
      <vt:lpstr>PowerPoint Presentation</vt:lpstr>
      <vt:lpstr>PowerPoint Presentation</vt:lpstr>
      <vt:lpstr>NURTURE File Naming Convention</vt:lpstr>
      <vt:lpstr>NURTURE Data Submission Schedule</vt:lpstr>
      <vt:lpstr>NURTURE Data Format Requirements</vt:lpstr>
      <vt:lpstr>ICARTT Format</vt:lpstr>
      <vt:lpstr>NURTURE Data Reporting Best Practices using ICARTT file</vt:lpstr>
      <vt:lpstr>NURTURE Data Reporting Best Practices using HDF/netCDF file</vt:lpstr>
      <vt:lpstr>ACVSNC Variable Standard Names</vt:lpstr>
      <vt:lpstr>WIGOS Measurement Unit Standard</vt:lpstr>
      <vt:lpstr>PowerPoint Presentation</vt:lpstr>
      <vt:lpstr>PowerPoint Presentation</vt:lpstr>
      <vt:lpstr>Example Document Sharing Page</vt:lpstr>
      <vt:lpstr>Example Document Sharing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ACCLIP STM Presentation</dc:title>
  <dc:creator>gao</dc:creator>
  <cp:revision>2</cp:revision>
  <dcterms:created xsi:type="dcterms:W3CDTF">2015-10-11T22:39:29Z</dcterms:created>
  <dcterms:modified xsi:type="dcterms:W3CDTF">2025-11-13T14:24:07Z</dcterms:modified>
</cp:coreProperties>
</file>